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1" r:id="rId4"/>
    <p:sldId id="262" r:id="rId5"/>
    <p:sldId id="263" r:id="rId6"/>
    <p:sldId id="264" r:id="rId7"/>
    <p:sldId id="268" r:id="rId8"/>
    <p:sldId id="267" r:id="rId9"/>
    <p:sldId id="265" r:id="rId10"/>
    <p:sldId id="266" r:id="rId11"/>
    <p:sldId id="260" r:id="rId12"/>
    <p:sldId id="25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55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44B1B-BC75-468B-A11D-BE862A56143D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032C8-5F97-442A-BE6A-1AF3504C80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18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032C8-5F97-442A-BE6A-1AF3504C803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32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nb-brzeg.4bip.p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ebp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one.gunb.gov.pl/system-zon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11B1DC-6B2A-8466-691A-01B4A7198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781" y="2155426"/>
            <a:ext cx="8791575" cy="23876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Sprawozdanie z szeroko pojętego bezpieczeństwa mieszkańców powiatu brzeskiego obejmującego okres 2023r.</a:t>
            </a:r>
            <a:endParaRPr lang="pl-PL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B6C7C86-30FD-610F-E55B-E5DFBF526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274" y="4982757"/>
            <a:ext cx="8791575" cy="1655762"/>
          </a:xfrm>
        </p:spPr>
        <p:txBody>
          <a:bodyPr/>
          <a:lstStyle/>
          <a:p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Uprawnienia i obowiązki organów nadzoru budowlanego reguluje ustawa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dnia 7 lipca 1994r. Prawo budowlane (Dz. U. 2024 poz. 725 z dnia 14.05.2024r.) 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41E4287-6740-A62A-7B8E-DEBD6E2FE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247" y="500988"/>
            <a:ext cx="2553234" cy="1256439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xmlns="" id="{440B0C8C-7DCA-2747-DC4B-2E8757B11831}"/>
              </a:ext>
            </a:extLst>
          </p:cNvPr>
          <p:cNvSpPr txBox="1">
            <a:spLocks/>
          </p:cNvSpPr>
          <p:nvPr/>
        </p:nvSpPr>
        <p:spPr>
          <a:xfrm>
            <a:off x="3166589" y="632544"/>
            <a:ext cx="8791575" cy="124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POWIATOWY INSPEKTORAT Nadzoru budowlanego </a:t>
            </a:r>
            <a:br>
              <a:rPr lang="pl-PL" sz="18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POWIECIE BRZESKIM</a:t>
            </a:r>
            <a:endParaRPr lang="pl-P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DEC60FB-D108-D89B-54D9-833F60299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2" t="9984" r="11855" b="1697"/>
          <a:stretch/>
        </p:blipFill>
        <p:spPr>
          <a:xfrm>
            <a:off x="914400" y="141337"/>
            <a:ext cx="10540181" cy="65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E154546A-0A20-CE82-964C-DD06714EA4DC}"/>
              </a:ext>
            </a:extLst>
          </p:cNvPr>
          <p:cNvSpPr txBox="1">
            <a:spLocks/>
          </p:cNvSpPr>
          <p:nvPr/>
        </p:nvSpPr>
        <p:spPr>
          <a:xfrm>
            <a:off x="437534" y="227481"/>
            <a:ext cx="11316929" cy="1017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Organy nadzoru budowlanego lub osoby działające z ich upoważnienia mają prawo wstępu: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09D5DDA1-1989-6953-D5E8-C507242967E0}"/>
              </a:ext>
            </a:extLst>
          </p:cNvPr>
          <p:cNvSpPr txBox="1">
            <a:spLocks/>
          </p:cNvSpPr>
          <p:nvPr/>
        </p:nvSpPr>
        <p:spPr>
          <a:xfrm>
            <a:off x="1915753" y="5295642"/>
            <a:ext cx="9440506" cy="2748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04414D7-103D-A515-FB95-ECEFFD6E3162}"/>
              </a:ext>
            </a:extLst>
          </p:cNvPr>
          <p:cNvSpPr txBox="1"/>
          <p:nvPr/>
        </p:nvSpPr>
        <p:spPr>
          <a:xfrm>
            <a:off x="2169241" y="1205384"/>
            <a:ext cx="6272980" cy="193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do obiektu budowlanego;</a:t>
            </a:r>
            <a:endParaRPr lang="pl-PL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na teren:</a:t>
            </a:r>
            <a:endParaRPr lang="pl-PL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budowy,</a:t>
            </a:r>
            <a:endParaRPr lang="pl-PL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zakładu pracy.</a:t>
            </a:r>
            <a:endParaRPr lang="pl-PL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BA6FE9F-B8F0-1E2F-7D65-A84BD8288E56}"/>
              </a:ext>
            </a:extLst>
          </p:cNvPr>
          <p:cNvSpPr txBox="1"/>
          <p:nvPr/>
        </p:nvSpPr>
        <p:spPr>
          <a:xfrm>
            <a:off x="8298426" y="1849805"/>
            <a:ext cx="2595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Art. 81a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CC9E930-617E-8B40-8F99-24DD7065E014}"/>
              </a:ext>
            </a:extLst>
          </p:cNvPr>
          <p:cNvSpPr txBox="1"/>
          <p:nvPr/>
        </p:nvSpPr>
        <p:spPr>
          <a:xfrm>
            <a:off x="1101212" y="2500853"/>
            <a:ext cx="9792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dirty="0">
                <a:solidFill>
                  <a:srgbClr val="FF0066"/>
                </a:solidFill>
              </a:rPr>
              <a:t>69 kontroli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6777D773-5676-8395-E229-4B24BE19F066}"/>
              </a:ext>
            </a:extLst>
          </p:cNvPr>
          <p:cNvSpPr txBox="1"/>
          <p:nvPr/>
        </p:nvSpPr>
        <p:spPr>
          <a:xfrm>
            <a:off x="228599" y="3638278"/>
            <a:ext cx="1173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0" dirty="0">
                <a:solidFill>
                  <a:srgbClr val="FF0066"/>
                </a:solidFill>
              </a:rPr>
              <a:t>22 mandaty karne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949DFA91-F7B5-B7B9-519F-36FEE11B9ECF}"/>
              </a:ext>
            </a:extLst>
          </p:cNvPr>
          <p:cNvSpPr txBox="1"/>
          <p:nvPr/>
        </p:nvSpPr>
        <p:spPr>
          <a:xfrm>
            <a:off x="2169241" y="5295642"/>
            <a:ext cx="765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solidFill>
                  <a:srgbClr val="FF0066"/>
                </a:solidFill>
              </a:rPr>
              <a:t>10500 zł</a:t>
            </a:r>
          </a:p>
        </p:txBody>
      </p:sp>
    </p:spTree>
    <p:extLst>
      <p:ext uri="{BB962C8B-B14F-4D97-AF65-F5344CB8AC3E}">
        <p14:creationId xmlns:p14="http://schemas.microsoft.com/office/powerpoint/2010/main" val="228820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B7D424-9447-147E-87A8-F24920F1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Bezpieczne wakacje – 13 kontroli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9662D1A-C78E-38FA-EBF2-DD4C15E62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1257" y="2460424"/>
            <a:ext cx="3196899" cy="685800"/>
          </a:xfrm>
        </p:spPr>
        <p:txBody>
          <a:bodyPr/>
          <a:lstStyle/>
          <a:p>
            <a:r>
              <a:rPr lang="pl-PL" dirty="0"/>
              <a:t>Gmina </a:t>
            </a:r>
            <a:r>
              <a:rPr lang="pl-PL" dirty="0" err="1"/>
              <a:t>lewin</a:t>
            </a:r>
            <a:r>
              <a:rPr lang="pl-PL" dirty="0"/>
              <a:t> Brzeski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0B82301-B42C-E454-9239-B715365D1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44143" y="2460424"/>
            <a:ext cx="3184385" cy="685800"/>
          </a:xfrm>
        </p:spPr>
        <p:txBody>
          <a:bodyPr/>
          <a:lstStyle/>
          <a:p>
            <a:r>
              <a:rPr lang="pl-PL" dirty="0"/>
              <a:t>Gmina grodków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57109CFE-864A-F340-48E7-2F1BF748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3" y="3360262"/>
            <a:ext cx="3850849" cy="288813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C5A7256C-EA7B-E248-25B2-C0315236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096" y="3360262"/>
            <a:ext cx="3850849" cy="28881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E7DEDA31-CD3B-194F-86D1-0A078779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309" y="3360262"/>
            <a:ext cx="3850848" cy="28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530BDC45-47A4-6692-8069-34324851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91598"/>
            <a:ext cx="9905998" cy="1478570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prewencja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2B01F3F6-942A-D3AA-F450-2B8AA54A2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69385"/>
            <a:ext cx="9906000" cy="1478570"/>
          </a:xfrm>
        </p:spPr>
        <p:txBody>
          <a:bodyPr>
            <a:normAutofit fontScale="97500"/>
          </a:bodyPr>
          <a:lstStyle/>
          <a:p>
            <a:r>
              <a:rPr lang="pl-PL" sz="1800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okresach zimowym informujemy Zarządców o zagrożeniu </a:t>
            </a:r>
            <a:r>
              <a:rPr lang="pl-PL" sz="1800" kern="100" dirty="0"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spowodowanym niekorzystnymi warunkami atmosferycznymi w szczególności przez zalegający na dachach śnieg</a:t>
            </a:r>
          </a:p>
          <a:p>
            <a:r>
              <a:rPr lang="pl-PL" sz="1800" kern="1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przypominamy</a:t>
            </a:r>
            <a:r>
              <a:rPr lang="pl-PL" sz="1800" kern="100" dirty="0"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konieczności wykonywania przeglądów kominiarskich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72ACA2A-788D-89C0-BBB8-56A8971396ED}"/>
              </a:ext>
            </a:extLst>
          </p:cNvPr>
          <p:cNvSpPr txBox="1"/>
          <p:nvPr/>
        </p:nvSpPr>
        <p:spPr>
          <a:xfrm>
            <a:off x="1386347" y="3429000"/>
            <a:ext cx="88785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kern="1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komunikatach oraz wiadomościach elektronicznych</a:t>
            </a:r>
            <a:endParaRPr lang="pl-PL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3200" dirty="0">
              <a:hlinkClick r:id="rId2"/>
            </a:endParaRPr>
          </a:p>
          <a:p>
            <a:r>
              <a:rPr lang="pl-PL" sz="3200" dirty="0">
                <a:hlinkClick r:id="rId2"/>
              </a:rPr>
              <a:t>https://www.pinb-brzeg.4bip.pl</a:t>
            </a:r>
            <a:endParaRPr lang="pl-PL" sz="3200" dirty="0"/>
          </a:p>
          <a:p>
            <a:r>
              <a:rPr lang="pl-PL" sz="3200" dirty="0"/>
              <a:t>e-mail: inspektorat@pinbbrzeg.pl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6AAD2CB-C858-8A96-CF99-D15C815FDB08}"/>
              </a:ext>
            </a:extLst>
          </p:cNvPr>
          <p:cNvSpPr txBox="1"/>
          <p:nvPr/>
        </p:nvSpPr>
        <p:spPr>
          <a:xfrm>
            <a:off x="1252315" y="5997677"/>
            <a:ext cx="10851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Wykonanie: Barbara Bojko                     Brzeg, 27.06.2024r.</a:t>
            </a:r>
          </a:p>
        </p:txBody>
      </p:sp>
    </p:spTree>
    <p:extLst>
      <p:ext uri="{BB962C8B-B14F-4D97-AF65-F5344CB8AC3E}">
        <p14:creationId xmlns:p14="http://schemas.microsoft.com/office/powerpoint/2010/main" val="5648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11B1DC-6B2A-8466-691A-01B4A7198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148" y="188299"/>
            <a:ext cx="8485239" cy="1955133"/>
          </a:xfrm>
        </p:spPr>
        <p:txBody>
          <a:bodyPr>
            <a:normAutofit/>
          </a:bodyPr>
          <a:lstStyle/>
          <a:p>
            <a:pPr algn="ctr"/>
            <a:r>
              <a:rPr lang="pl-PL" sz="3200" kern="1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obowiązki organów administracji architektoniczno-budowlanej i nadzoru budowlanego określone </a:t>
            </a:r>
            <a:br>
              <a:rPr lang="pl-PL" sz="3200" kern="1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kern="1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są w art. 81</a:t>
            </a:r>
            <a:endParaRPr lang="pl-PL" sz="32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B6C7C86-30FD-610F-E55B-E5DFBF526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1085" y="2143432"/>
            <a:ext cx="9910916" cy="471456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45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nadzór i kontrola nad przestrzeganiem przepisów prawa budowlanego, </a:t>
            </a:r>
            <a:br>
              <a:rPr lang="pl-PL" sz="45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45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 szczególności: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45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zgodności zagospodarowania terenu z miejscowymi planami zagospodarowania przestrzennego oraz wymaganiami ochrony środowiska,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45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warunków bezpieczeństwa ludzi i mienia w rozwiązaniach przyjętych w projektach budowlanych, przy wykonywaniu robót budowlanych oraz utrzymywaniu obiektów budowlanych,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4500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 zgodności rozwiązań architektoniczno-budowlanych z przepisami  techniczno-budowlanymi oraz zasadami wiedzy technicznej,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4500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d) właściwego wykonywania samodzielnych funkcji technicznych w budownictwie,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4500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e) stosowania przy wykonywaniu robót budowlanych wyrobów zgodnie </a:t>
            </a:r>
            <a:br>
              <a:rPr lang="pl-PL" sz="4500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4500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art. 10;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pl-PL" sz="43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dirty="0"/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09D5DDA1-1989-6953-D5E8-C507242967E0}"/>
              </a:ext>
            </a:extLst>
          </p:cNvPr>
          <p:cNvSpPr txBox="1">
            <a:spLocks/>
          </p:cNvSpPr>
          <p:nvPr/>
        </p:nvSpPr>
        <p:spPr>
          <a:xfrm>
            <a:off x="1915753" y="5295642"/>
            <a:ext cx="9440506" cy="2748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0A375CA-01D7-E971-20ED-EB3FE62A6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1" t="4042" r="31001" b="11665"/>
          <a:stretch/>
        </p:blipFill>
        <p:spPr>
          <a:xfrm>
            <a:off x="304799" y="2967627"/>
            <a:ext cx="1700981" cy="28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082" y="263013"/>
            <a:ext cx="10856350" cy="3929929"/>
          </a:xfrm>
          <a:ln>
            <a:noFill/>
          </a:ln>
        </p:spPr>
        <p:txBody>
          <a:bodyPr>
            <a:normAutofit fontScale="4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5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  5 </a:t>
            </a:r>
            <a:endParaRPr lang="pl-PL" sz="45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5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1.Obiekt budowlany jako całość oraz jego poszczególne części, wraz ze związanymi z nim urządzeniami budowlanymi należy, biorąc pod uwagę przewidywany okres użytkowania, projektować i budować w sposób określony w przepisach, w tym techniczno-budowlanych, </a:t>
            </a:r>
            <a:br>
              <a:rPr lang="pl-PL" sz="5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5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zgodnie z zasadami wiedzy technicznej, zapewniając:</a:t>
            </a:r>
            <a:endParaRPr lang="pl-PL" sz="5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5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spełnienie podstawowych wymagań dotyczących obiektów budowlanych określonych </a:t>
            </a:r>
            <a:br>
              <a:rPr lang="pl-PL" sz="5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5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ZAŁĄCZNIKU 1 do rozporządzenia Parlamentu Europejskiego i Rady (UE) Nr 305/2011 z dnia 9 marca 2011 r. ustanawiającego zharmonizowane warunki wprowadzania do obrotu wyrobów budowlanych i uchylającego dyrektywę Rady 89/106/EWG (Dz. Urz. UE L 88 z 04.04.2011, str. 5, </a:t>
            </a:r>
            <a:br>
              <a:rPr lang="pl-PL" sz="5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5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</a:t>
            </a:r>
            <a:r>
              <a:rPr lang="pl-PL" sz="5000" kern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późn</a:t>
            </a:r>
            <a:r>
              <a:rPr lang="pl-PL" sz="5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zm.), dotyczących m.in.:</a:t>
            </a: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00936945-2A05-DF6C-6FBD-02AF8B866635}"/>
              </a:ext>
            </a:extLst>
          </p:cNvPr>
          <p:cNvSpPr txBox="1"/>
          <p:nvPr/>
        </p:nvSpPr>
        <p:spPr>
          <a:xfrm>
            <a:off x="5452329" y="4192942"/>
            <a:ext cx="550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BEZPIECZEŃSTWO POŻAROWE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411FC51-54DE-EEA6-518F-4887001761A2}"/>
              </a:ext>
            </a:extLst>
          </p:cNvPr>
          <p:cNvSpPr txBox="1"/>
          <p:nvPr/>
        </p:nvSpPr>
        <p:spPr>
          <a:xfrm>
            <a:off x="5452329" y="4614070"/>
            <a:ext cx="5388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BEZPIECZEŃSTWO UŻYTKOWANIA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F6B5CFB8-DE2D-E40B-CF36-9EEA3C400F8D}"/>
              </a:ext>
            </a:extLst>
          </p:cNvPr>
          <p:cNvSpPr txBox="1"/>
          <p:nvPr/>
        </p:nvSpPr>
        <p:spPr>
          <a:xfrm>
            <a:off x="5452329" y="5046580"/>
            <a:ext cx="5388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WARUNKI BEZPIECZEŃSTWA I HIGIENY PRACY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434C253C-C9DD-62C1-0011-0C989C465F61}"/>
              </a:ext>
            </a:extLst>
          </p:cNvPr>
          <p:cNvSpPr txBox="1"/>
          <p:nvPr/>
        </p:nvSpPr>
        <p:spPr>
          <a:xfrm>
            <a:off x="5452329" y="5479089"/>
            <a:ext cx="726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WARUNKI BEZPIECZEŃSTWA I OCHRONY ZDROWIA OSÓB PRZEBYWAJĄCYCH NA TERENIE BUDOWY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0EA7308-2A9B-DBBF-871C-280C136F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89" y="4454994"/>
            <a:ext cx="1505873" cy="150587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9DDED1A-6FA4-DC3B-AA74-E4F79282A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7" t="5917" r="3393" b="7271"/>
          <a:stretch/>
        </p:blipFill>
        <p:spPr>
          <a:xfrm>
            <a:off x="3664606" y="4459139"/>
            <a:ext cx="1638379" cy="150587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E825545-A442-0115-6304-A4B7E57D5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5" t="6595" r="1112" b="6810"/>
          <a:stretch/>
        </p:blipFill>
        <p:spPr>
          <a:xfrm>
            <a:off x="169678" y="4454993"/>
            <a:ext cx="1690367" cy="15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88156"/>
            <a:ext cx="11198943" cy="202890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  12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Osoby wykonujące samodzielne funkcje techniczne w budownictwie są odpowiedzialne za wykonywanie tych funkcji zgodnie z przepisami i zasadami wiedzy technicznej oraz za należytą staranność w wykonywaniu pracy, jej właściwą organizację, bezpieczeństwo i jakość.</a:t>
            </a:r>
            <a:endParaRPr lang="pl-PL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411FC51-54DE-EEA6-518F-4887001761A2}"/>
              </a:ext>
            </a:extLst>
          </p:cNvPr>
          <p:cNvSpPr txBox="1"/>
          <p:nvPr/>
        </p:nvSpPr>
        <p:spPr>
          <a:xfrm>
            <a:off x="1897625" y="4596077"/>
            <a:ext cx="5388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PLAN BIOS    art.21a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F6B5CFB8-DE2D-E40B-CF36-9EEA3C400F8D}"/>
              </a:ext>
            </a:extLst>
          </p:cNvPr>
          <p:cNvSpPr txBox="1"/>
          <p:nvPr/>
        </p:nvSpPr>
        <p:spPr>
          <a:xfrm>
            <a:off x="1897625" y="5032531"/>
            <a:ext cx="5201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OGŁOSZENIE ZAWIERAJĄCE DANE BEZPIECZŃSWTA PRACY I OCHRONY ZDROWIA    art. 45c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434C253C-C9DD-62C1-0011-0C989C465F61}"/>
              </a:ext>
            </a:extLst>
          </p:cNvPr>
          <p:cNvSpPr txBox="1"/>
          <p:nvPr/>
        </p:nvSpPr>
        <p:spPr>
          <a:xfrm>
            <a:off x="1897625" y="4130377"/>
            <a:ext cx="9792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OBOWIĄZKI KIEROWNIKA   art. 45a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DD36D08-C1E4-72A1-7D2E-63A8E253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25" y="2536723"/>
            <a:ext cx="4198375" cy="139945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2984C0C-AE27-CECA-0E39-33E7C9CA3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" t="16080" r="1602" b="15410"/>
          <a:stretch/>
        </p:blipFill>
        <p:spPr>
          <a:xfrm>
            <a:off x="7175672" y="2782703"/>
            <a:ext cx="4001729" cy="284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483" y="1010096"/>
            <a:ext cx="11205153" cy="564897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5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  61 </a:t>
            </a:r>
            <a:endParaRPr lang="pl-PL" sz="45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750"/>
              </a:spcAft>
            </a:pPr>
            <a:r>
              <a:rPr lang="pl-PL" sz="45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Właściciel lub zarządca obiektu budowlanego jest obowiązany:</a:t>
            </a:r>
            <a:endParaRPr lang="pl-PL" sz="45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45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utrzymywać i użytkować obiekt zgodnie z zasadami, o których mowa w art. 5 ust. 2; (tj. Obiekt budowlany należy użytkować w sposób zgodny z jego przeznaczeniem i wymaganiami ochrony środowiska oraz utrzymywać w należytym stanie technicznym i estetycznym, nie dopuszczając do nadmiernego pogorszenia jego właściwości użytkowych i sprawności technicznej, </a:t>
            </a:r>
            <a:r>
              <a:rPr lang="pl-PL" sz="4500" kern="0" dirty="0" smtClean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</a:t>
            </a:r>
            <a:r>
              <a:rPr lang="pl-PL" sz="45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szczególności w zakresie związanym z wymaganiami, o których mowa w ust. 1 pkt 1-7.)</a:t>
            </a:r>
            <a:endParaRPr lang="pl-PL" sz="45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45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2)zapewnić, dochowując należytej staranności, bezpieczne użytkowanie obiektu w razie wystąpienia czynników zewnętrznych odziaływujących na obiekt, związanych z działaniem człowieka lub sił natury, takich jak: wyładowania atmosferyczne, wstrząsy sejsmiczne, silne wiatry, intensywne opady atmosferyczne, osuwiska ziemi, zjawiska lodowe na rzekach i morzu oraz jeziorach i zbiornikach wodnych, pożary lub powodzie, w wyniku których następuje uszkodzenie obiektu budowlanego lub bezpośrednie zagrożenie takim uszkodzeniem, mogące spowodować zagrożenie życia lub zdrowia ludzi, bezpieczeństwa mienia lub środowiska.</a:t>
            </a:r>
            <a:endParaRPr lang="pl-PL" sz="45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360"/>
              </a:spcAft>
            </a:pPr>
            <a:r>
              <a:rPr lang="pl-PL" sz="4200" kern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pl-PL" sz="4200" kern="100" dirty="0">
              <a:effectLst/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6AA4751-3EEB-5688-F216-49DDE14E7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355" y="249306"/>
            <a:ext cx="3628718" cy="12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058" y="716117"/>
            <a:ext cx="11389442" cy="517033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  62 </a:t>
            </a:r>
            <a:endParaRPr lang="pl-PL" sz="8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 Obiekty budowlane powinny być w czasie ich użytkowania poddawane przez właściciela lub zarządcę kontroli:</a:t>
            </a:r>
            <a:endParaRPr lang="pl-PL" sz="8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</a:t>
            </a:r>
            <a:r>
              <a:rPr lang="pl-PL" sz="8000" b="1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okresowej, co najmniej raz w roku </a:t>
            </a: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(stan techniczny, elementy budynku narażonych na działania ATMOSFERYCZNE, instalacji i urządzeń służących ochronie środowiska, instalacji gazowych oraz przewodów kominowych: dymowych, spalinowych i wentylacyjnych);</a:t>
            </a:r>
            <a:endParaRPr lang="pl-PL" sz="8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pl-PL" sz="8000" b="1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okresowej, co najmniej raz na 5 lat </a:t>
            </a: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(stan techniczny, ESTETYKA, </a:t>
            </a:r>
            <a:r>
              <a:rPr lang="pl-PL" sz="8000" kern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instalacjE</a:t>
            </a: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elektryczne i piorunochronne)</a:t>
            </a:r>
            <a:endParaRPr lang="pl-PL" sz="8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pl-PL" sz="8000" b="1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okresowej </a:t>
            </a: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zakresie, o którym mowa w pkt 1, </a:t>
            </a:r>
            <a:r>
              <a:rPr lang="pl-PL" sz="8000" b="1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najmniej dwa razy w roku</a:t>
            </a: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 terminach do 31 maja oraz do 30 listopada, w przypadku budynków o powierzchni zabudowy przekraczającej 2000 m</a:t>
            </a:r>
            <a:r>
              <a:rPr lang="pl-PL" sz="8000" kern="0" baseline="300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oraz innych obiektów budowlanych o powierzchni dachu przekraczającej 1000 m</a:t>
            </a:r>
            <a:r>
              <a:rPr lang="pl-PL" sz="8000" kern="0" baseline="300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endParaRPr lang="pl-PL" sz="8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</a:t>
            </a:r>
            <a:r>
              <a:rPr lang="pl-PL" sz="8000" b="1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bezpiecznego użytkowania </a:t>
            </a: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obiektu każdorazowo w przypadku wystąpienia okoliczności, o których mowa w art. 61 pkt 2;</a:t>
            </a:r>
            <a:endParaRPr lang="pl-PL" sz="8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122" y="1090610"/>
            <a:ext cx="10815483" cy="2694037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40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  61 </a:t>
            </a:r>
            <a:endParaRPr lang="pl-PL" sz="4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750"/>
              </a:spcAft>
            </a:pPr>
            <a:r>
              <a:rPr lang="pl-PL" sz="4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Właściciel lub zarządca obiektu budowlanego jest obowiązany:</a:t>
            </a:r>
            <a:endParaRPr lang="pl-PL" sz="4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4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utrzymywać i użytkować obiekt zgodnie z zasadami, o których mowa w art. 5 ust. 2; (tj. Obiekt budowlany należy użytkować w sposób zgodny z jego przeznaczeniem i wymaganiami ochrony środowiska oraz utrzymywać w należytym stanie technicznym i estetycznym, nie dopuszczając do nadmiernego pogorszenia jego właściwości użytkowych i sprawności technicznej, w szczególności </a:t>
            </a:r>
            <a:br>
              <a:rPr lang="pl-PL" sz="4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4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 związanym z wymaganiami, o których mowa w ust. 1 pkt 1-7.)</a:t>
            </a:r>
            <a:endParaRPr lang="pl-PL" sz="4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6AA4751-3EEB-5688-F216-49DDE14E7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505" y="238572"/>
            <a:ext cx="3628718" cy="1207845"/>
          </a:xfrm>
          <a:prstGeom prst="rect">
            <a:avLst/>
          </a:prstGeom>
        </p:spPr>
      </p:pic>
      <p:sp>
        <p:nvSpPr>
          <p:cNvPr id="2" name="Podtytuł 4">
            <a:extLst>
              <a:ext uri="{FF2B5EF4-FFF2-40B4-BE49-F238E27FC236}">
                <a16:creationId xmlns:a16="http://schemas.microsoft.com/office/drawing/2014/main" xmlns="" id="{CF74F7A8-D684-9E25-A906-4ADF80C3A7C3}"/>
              </a:ext>
            </a:extLst>
          </p:cNvPr>
          <p:cNvSpPr txBox="1">
            <a:spLocks/>
          </p:cNvSpPr>
          <p:nvPr/>
        </p:nvSpPr>
        <p:spPr>
          <a:xfrm>
            <a:off x="121460" y="3612943"/>
            <a:ext cx="11901126" cy="24449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zapewnić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dochowując należytej staranności,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bezpieczne użytkowanie 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obiektu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razie wystąpienia czynników zewnętrznych 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odziaływujących na obiekt,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związanych z działaniem człowieka lub sił natury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takich jak: wyładowania atmosferyczne, wstrząsy sejsmiczne,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silne wiatry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intensywne opady 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atmosferyczne, osuwiska ziemi, zjawiska lodowe na rzekach i morzu oraz jeziorach i zbiornikach wodnych, </a:t>
            </a:r>
            <a:r>
              <a:rPr lang="pl-PL" sz="8800" b="1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pożary lub powodzie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8800" u="sng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wyniku których następuje uszkodzenie obiektu budowlanego</a:t>
            </a:r>
            <a:r>
              <a:rPr lang="pl-PL" sz="8800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lub bezpośrednie zagrożenie takim uszkodzeniem, </a:t>
            </a:r>
            <a:r>
              <a:rPr lang="pl-PL" sz="8800" u="sng" kern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mogące spowodować zagrożenie życia lub zdrowia ludzi, bezpieczeństwa mienia lub środowiska</a:t>
            </a:r>
            <a:r>
              <a:rPr lang="pl-PL" sz="8800" kern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4200" kern="100" dirty="0"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123" y="263013"/>
            <a:ext cx="11107149" cy="339458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l-PL" sz="80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Art.  81C.  </a:t>
            </a:r>
          </a:p>
          <a:p>
            <a:pPr algn="l"/>
            <a:r>
              <a:rPr lang="pl-PL" sz="8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1. Organy administracji architektoniczno-budowlanej i nadzoru budowlanego przy wykonywaniu zadań określonych przepisami prawa budowlanego mogą żądać od uczestników procesu budowlanego, właściciela lub zarządcy obiektu budowlanego, informacji lub udostępnienia dokumentów:</a:t>
            </a:r>
          </a:p>
          <a:p>
            <a:pPr algn="l"/>
            <a:r>
              <a:rPr lang="pl-PL" sz="8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1) </a:t>
            </a:r>
            <a:r>
              <a:rPr lang="pl-PL" sz="80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związanych z prowadzeniem robót, przekazywaniem obiektu budowlanego do użytkowania, utrzymaniem i użytkowaniem obiektu budowlanego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pl-PL" sz="80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8000" kern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b="1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  62 </a:t>
            </a:r>
            <a:endParaRPr lang="pl-PL" sz="8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kern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 Organ nadzoru budowlanego - w razie stwierdzenia nieodpowiedniego stanu technicznego obiektu budowlanego lub jego części, mogącego spowodować zagrożenie: życia lub zdrowia ludzi, bezpieczeństwa mienia bądź środowiska - nakazuje przeprowadzenie kontroli, o której mowa w ust. 1, a także może żądać przedstawienia ekspertyzy stanu technicznego obiektu lub jego części </a:t>
            </a:r>
            <a:endParaRPr lang="pl-PL" sz="8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FD29F8AC-26FB-0973-A038-B27D5E1E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684" y="638310"/>
            <a:ext cx="9714272" cy="411234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80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CEEB </a:t>
            </a:r>
            <a:endParaRPr lang="pl-PL" sz="80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wrześniu 2023r. GUNB uruchomił pełną wersję systemu </a:t>
            </a:r>
            <a:r>
              <a:rPr lang="pl-PL" sz="1800" b="1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CEEB: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elektroniczne protokoły kominiarskie </a:t>
            </a:r>
            <a:endParaRPr lang="pl-PL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dane o źródłach ogrzewania budynków</a:t>
            </a:r>
            <a:endParaRPr lang="pl-PL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5000" kern="1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B6CB994-7799-1DB3-4403-3D9C133B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884" y="3251672"/>
            <a:ext cx="3048695" cy="304869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786BD7C-C965-4C79-7C42-852558558A22}"/>
              </a:ext>
            </a:extLst>
          </p:cNvPr>
          <p:cNvSpPr txBox="1"/>
          <p:nvPr/>
        </p:nvSpPr>
        <p:spPr>
          <a:xfrm>
            <a:off x="2379408" y="5075636"/>
            <a:ext cx="5211096" cy="37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kern="100" dirty="0"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https://zone.gunb.gov.pl/system-zone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264</TotalTime>
  <Words>303</Words>
  <Application>Microsoft Office PowerPoint</Application>
  <PresentationFormat>Niestandardowy</PresentationFormat>
  <Paragraphs>70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Obwód</vt:lpstr>
      <vt:lpstr>Sprawozdanie z szeroko pojętego bezpieczeństwa mieszkańców powiatu brzeskiego obejmującego okres 2023r.</vt:lpstr>
      <vt:lpstr>obowiązki organów administracji architektoniczno-budowlanej i nadzoru budowlanego określone  są w art. 81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Bezpieczne wakacje – 13 kontroli</vt:lpstr>
      <vt:lpstr>prewencja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szeroko pojętego bezpieczeństwa mieszkańców powiatu brzeskiego obejmującego okres 2023r.</dc:title>
  <dc:creator>PINB Brzeg</dc:creator>
  <cp:lastModifiedBy>PINB</cp:lastModifiedBy>
  <cp:revision>70</cp:revision>
  <dcterms:created xsi:type="dcterms:W3CDTF">2024-06-04T14:41:09Z</dcterms:created>
  <dcterms:modified xsi:type="dcterms:W3CDTF">2024-06-10T07:52:52Z</dcterms:modified>
</cp:coreProperties>
</file>