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1"/>
  </p:notesMasterIdLst>
  <p:sldIdLst>
    <p:sldId id="256" r:id="rId2"/>
    <p:sldId id="257" r:id="rId3"/>
    <p:sldId id="276" r:id="rId4"/>
    <p:sldId id="275" r:id="rId5"/>
    <p:sldId id="277" r:id="rId6"/>
    <p:sldId id="278" r:id="rId7"/>
    <p:sldId id="279" r:id="rId8"/>
    <p:sldId id="280" r:id="rId9"/>
    <p:sldId id="267" r:id="rId10"/>
  </p:sldIdLst>
  <p:sldSz cx="12192000" cy="6858000"/>
  <p:notesSz cx="666908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5970" autoAdjust="0"/>
  </p:normalViewPr>
  <p:slideViewPr>
    <p:cSldViewPr snapToGrid="0">
      <p:cViewPr varScale="1">
        <p:scale>
          <a:sx n="95" d="100"/>
          <a:sy n="95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86194-7B31-4C18-9489-5BEA7186F5EE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3BDE2-3832-466D-8AE1-94EB6D0867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6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69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Ustawa z dnia 7 lipca 1994 r. Prawo budowlane</a:t>
            </a:r>
            <a:r>
              <a:rPr lang="pl-PL" dirty="0"/>
              <a:t> - Jest to główny akt prawny regulujący kwestie związane z procesem budowlanym, w tym zasady projektowania, budowy, nadzoru oraz utrzymania obiektów budowlanych.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Ustawa z dnia 14 czerwca 1960 r. Kodeks postępowania administracyjnego</a:t>
            </a:r>
            <a:r>
              <a:rPr lang="pl-PL" dirty="0"/>
              <a:t> - Reguluje ogólne zasady prowadzenia postępowań administracyjnych, które są również stosowane w procedurach nadzoru budowlanego.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Ustawa z dnia 16 listopada 2006r. Opłata skarbowa </a:t>
            </a:r>
            <a:r>
              <a:rPr lang="pl-PL" b="0" dirty="0"/>
              <a:t>- </a:t>
            </a:r>
            <a:r>
              <a:rPr lang="pl-PL" dirty="0"/>
              <a:t>reguluje kwestie związane z pobieraniem opłat skarbowych w Polsce.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971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67FD2-1813-128A-074C-92378E155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355CF4F-53F6-A822-F281-059D868FA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9F540C7-A1FD-DD96-F300-3A408A90D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E669BE-F46B-0048-38C8-625457C4F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23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43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69B18-D11A-20F2-24B5-E239E131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EF89338-3D8B-D1D5-B809-1F1F69E84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0C58F88-F2CB-6C3B-738F-08E3FC426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7768C17-A170-738F-5D09-5A3F77A1E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873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C2AC6-1B73-7746-3917-941541CB2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270D73D-5EF4-E1F9-E47C-9E680BDA1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7CD66FC-D593-197D-2F60-87FBAB0C5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EB7943-FAF5-98CE-F47C-09AA6CB6E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851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2BC9A-6A2F-148E-6384-0947A65BA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7EE2D7E-2852-E1EB-046F-0CE4CF394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D8A809A-5F7D-AB6A-ADA2-99D20F0B0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A75F0F-CA5F-6071-1258-87EC05982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25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BEC26-41AF-A894-34D3-278471EA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F1EB83B-2299-85F8-4E82-3578E84C4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B07F3D4-6D37-F089-6B19-10C6954CD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58A1CB-74C5-F981-6F96-2FFD96C2E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91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3BDE2-3832-466D-8AE1-94EB6D08676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26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DB249-8434-0CDD-2EF1-1C2AC88AD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0AF35F-9EBC-FB1A-2E53-16F17DEF0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9A360F0-610E-2C3A-B25C-240DA91E5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84" y="111781"/>
            <a:ext cx="3574832" cy="17591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69084C-938E-566E-DAB0-6376B62B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60" y="5822319"/>
            <a:ext cx="1086680" cy="103568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5B7CAB6-A52D-CFC3-8C5B-BF00778A8B97}"/>
              </a:ext>
            </a:extLst>
          </p:cNvPr>
          <p:cNvSpPr txBox="1"/>
          <p:nvPr/>
        </p:nvSpPr>
        <p:spPr>
          <a:xfrm>
            <a:off x="1524000" y="6268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133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sekretariat@brzeg.pinb.gov.pl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9239C29-050F-DABB-A1C0-CA5E1CDD93B2}"/>
              </a:ext>
            </a:extLst>
          </p:cNvPr>
          <p:cNvSpPr txBox="1"/>
          <p:nvPr/>
        </p:nvSpPr>
        <p:spPr>
          <a:xfrm>
            <a:off x="7593496" y="6268382"/>
            <a:ext cx="3074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133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https://www.pinb-brzeg.4bip.pl</a:t>
            </a:r>
          </a:p>
        </p:txBody>
      </p:sp>
    </p:spTree>
    <p:extLst>
      <p:ext uri="{BB962C8B-B14F-4D97-AF65-F5344CB8AC3E}">
        <p14:creationId xmlns:p14="http://schemas.microsoft.com/office/powerpoint/2010/main" val="232920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C2FD5-1D8B-C087-DBBA-69D8999F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50387B-90BC-1463-1705-497D1EB0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31C57C0-DBB4-BC26-42C1-CBD414F9375E}"/>
              </a:ext>
            </a:extLst>
          </p:cNvPr>
          <p:cNvSpPr txBox="1"/>
          <p:nvPr/>
        </p:nvSpPr>
        <p:spPr>
          <a:xfrm>
            <a:off x="83820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133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sekretariat@brzeg.pinb.gov.pl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0670ECC-B02A-B35E-7F62-FA969F5E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60" y="5794059"/>
            <a:ext cx="1086680" cy="103568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EFB5DA6-FE79-92DC-1AF0-6666785C1177}"/>
              </a:ext>
            </a:extLst>
          </p:cNvPr>
          <p:cNvSpPr txBox="1"/>
          <p:nvPr/>
        </p:nvSpPr>
        <p:spPr>
          <a:xfrm>
            <a:off x="8305800" y="6322390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133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https://www.pinb-brzeg.4bip.pl</a:t>
            </a:r>
          </a:p>
        </p:txBody>
      </p:sp>
    </p:spTree>
    <p:extLst>
      <p:ext uri="{BB962C8B-B14F-4D97-AF65-F5344CB8AC3E}">
        <p14:creationId xmlns:p14="http://schemas.microsoft.com/office/powerpoint/2010/main" val="223378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3D5B681-AD1A-86B4-7DB8-C2FAF28F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98AAB4-2DD4-8418-C931-DEC55848C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E7A0D1-4C9E-D5DD-CD3F-C4CA1A893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181E4-3D2A-471D-97E4-F30FB1ED3AE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41FB72-A638-C09D-FFEF-06FADE33E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CAEDD5-B476-30E7-C464-0DF74AE58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EFD74-5288-4137-A460-635271FCC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18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3E2DF-D646-4C27-B3F4-6D42DA0F0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313389"/>
                </a:solidFill>
              </a:rPr>
              <a:t>Sprawozdanie z zakresu działań PINB w Brzegu </a:t>
            </a:r>
            <a:br>
              <a:rPr lang="pl-PL" b="1" dirty="0">
                <a:solidFill>
                  <a:srgbClr val="313389"/>
                </a:solidFill>
              </a:rPr>
            </a:br>
            <a:r>
              <a:rPr lang="pl-PL" b="1" dirty="0">
                <a:solidFill>
                  <a:srgbClr val="313389"/>
                </a:solidFill>
              </a:rPr>
              <a:t>w 2024 roku</a:t>
            </a:r>
          </a:p>
        </p:txBody>
      </p:sp>
    </p:spTree>
    <p:extLst>
      <p:ext uri="{BB962C8B-B14F-4D97-AF65-F5344CB8AC3E}">
        <p14:creationId xmlns:p14="http://schemas.microsoft.com/office/powerpoint/2010/main" val="253098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171C52-F627-E19E-4F3E-516CAFE3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977"/>
          </a:xfrm>
        </p:spPr>
        <p:txBody>
          <a:bodyPr/>
          <a:lstStyle/>
          <a:p>
            <a:pPr algn="ctr"/>
            <a:r>
              <a:rPr lang="pl-PL" b="1" dirty="0"/>
              <a:t>Podstawy prawne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D7E608-2444-2E3C-EC16-C264D5AEE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102"/>
            <a:ext cx="10515600" cy="4240911"/>
          </a:xfrm>
        </p:spPr>
        <p:txBody>
          <a:bodyPr>
            <a:normAutofit/>
          </a:bodyPr>
          <a:lstStyle/>
          <a:p>
            <a:r>
              <a:rPr lang="pl-PL" sz="3200" b="1" dirty="0"/>
              <a:t>Ustawa z dnia 7 lipca 1994 r. Prawo budowlane </a:t>
            </a:r>
            <a:br>
              <a:rPr lang="pl-PL" sz="3200" b="1" dirty="0"/>
            </a:br>
            <a:r>
              <a:rPr lang="pl-PL" sz="3200" dirty="0"/>
              <a:t>(Dz. U. z 2025 r. poz. 418)</a:t>
            </a:r>
          </a:p>
          <a:p>
            <a:pPr algn="just"/>
            <a:r>
              <a:rPr lang="pl-PL" sz="3200" b="1" dirty="0"/>
              <a:t>Ustawa z dnia 14 czerwca 1960 r. Kodeks postępowania administracyjnego </a:t>
            </a:r>
            <a:r>
              <a:rPr lang="pl-PL" sz="3200" dirty="0"/>
              <a:t>(Dz.U. 2024 poz. 572) </a:t>
            </a:r>
          </a:p>
          <a:p>
            <a:pPr algn="just"/>
            <a:r>
              <a:rPr lang="pl-PL" sz="3200" b="1" dirty="0"/>
              <a:t>Ustawa z dnia 16 listopada 2006 r. Opłata skarbowa </a:t>
            </a:r>
            <a:r>
              <a:rPr lang="pl-PL" sz="3200" dirty="0"/>
              <a:t>(Dz.U. 2023 poz. 2111)</a:t>
            </a:r>
          </a:p>
        </p:txBody>
      </p:sp>
    </p:spTree>
    <p:extLst>
      <p:ext uri="{BB962C8B-B14F-4D97-AF65-F5344CB8AC3E}">
        <p14:creationId xmlns:p14="http://schemas.microsoft.com/office/powerpoint/2010/main" val="139444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78B7-E975-48AA-41E3-9F3755FAC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A1093-91CA-278D-B283-E35934FE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Działalność administracyjna w 2024r.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2C30060-9539-4EB5-F4CE-0D181E760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052044"/>
              </p:ext>
            </p:extLst>
          </p:nvPr>
        </p:nvGraphicFramePr>
        <p:xfrm>
          <a:off x="2381865" y="2150090"/>
          <a:ext cx="6762135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5817">
                  <a:extLst>
                    <a:ext uri="{9D8B030D-6E8A-4147-A177-3AD203B41FA5}">
                      <a16:colId xmlns:a16="http://schemas.microsoft.com/office/drawing/2014/main" val="3164514844"/>
                    </a:ext>
                  </a:extLst>
                </a:gridCol>
                <a:gridCol w="1266318">
                  <a:extLst>
                    <a:ext uri="{9D8B030D-6E8A-4147-A177-3AD203B41FA5}">
                      <a16:colId xmlns:a16="http://schemas.microsoft.com/office/drawing/2014/main" val="295719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Liczba skarg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07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zasadnych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049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niezasadnych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984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wydanych decyzji administracyjnych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80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wydanych postanowień administracyjnych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340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Kwota mandatów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4800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91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9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6724A4-512F-39E3-3701-A6871EC5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</p:spPr>
        <p:txBody>
          <a:bodyPr/>
          <a:lstStyle/>
          <a:p>
            <a:pPr algn="ctr"/>
            <a:r>
              <a:rPr lang="pl-PL" b="1" dirty="0"/>
              <a:t>Działalność inspekcyjno-kontrolna w 2024r.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A72E81E4-DAB2-F3EB-4728-C1A5D3EA8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731492"/>
              </p:ext>
            </p:extLst>
          </p:nvPr>
        </p:nvGraphicFramePr>
        <p:xfrm>
          <a:off x="1843549" y="1574902"/>
          <a:ext cx="703252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0402">
                  <a:extLst>
                    <a:ext uri="{9D8B030D-6E8A-4147-A177-3AD203B41FA5}">
                      <a16:colId xmlns:a16="http://schemas.microsoft.com/office/drawing/2014/main" val="3164514844"/>
                    </a:ext>
                  </a:extLst>
                </a:gridCol>
                <a:gridCol w="1652118">
                  <a:extLst>
                    <a:ext uri="{9D8B030D-6E8A-4147-A177-3AD203B41FA5}">
                      <a16:colId xmlns:a16="http://schemas.microsoft.com/office/drawing/2014/main" val="295719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Zawiadomienia o rozpoczęciu robót budowlanych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07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Zawiadomienia o zakończeniu robót budowlanych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049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Postępowania w sprawie pozwoleń na użytkowanie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984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przeprowadzonych kontroli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340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kontroli obowiązkowych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71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robót budowlanych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47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utrzymania obiektu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11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„bezpieczne wakacje”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76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postępowań wszczętych w wyniku kontroli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04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oględzin w postępowaniach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11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45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38182-777C-B587-3979-0FB35CBA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24B4AA-1326-A90C-1734-8A0D6B23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Powódź we wrześniu 2024 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96EF86D-2817-D3AB-2521-FD5FD4962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/>
          <a:stretch/>
        </p:blipFill>
        <p:spPr>
          <a:xfrm>
            <a:off x="0" y="1386509"/>
            <a:ext cx="4565374" cy="37520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8F9BC37-EDF2-1D6F-1C6F-2B98C72BA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 b="14757"/>
          <a:stretch/>
        </p:blipFill>
        <p:spPr>
          <a:xfrm>
            <a:off x="4565374" y="1386509"/>
            <a:ext cx="4014625" cy="375202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4D6116-9E41-49D4-E0ED-1F37D3F0A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1" b="32633"/>
          <a:stretch/>
        </p:blipFill>
        <p:spPr>
          <a:xfrm>
            <a:off x="8579999" y="1386509"/>
            <a:ext cx="3612001" cy="3752022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10B60C9-8E80-D928-2F87-8CD7BA1D3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7" y="1902542"/>
            <a:ext cx="11793794" cy="4365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r>
              <a:rPr lang="pl-PL" sz="3000" dirty="0"/>
              <a:t>Ilość kontroli dotyczących ocen uszkodzeń budynków po powodzi: 1242</a:t>
            </a:r>
          </a:p>
        </p:txBody>
      </p:sp>
    </p:spTree>
    <p:extLst>
      <p:ext uri="{BB962C8B-B14F-4D97-AF65-F5344CB8AC3E}">
        <p14:creationId xmlns:p14="http://schemas.microsoft.com/office/powerpoint/2010/main" val="181844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A3D2-A576-26E3-BCB7-58E82DB0A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46AAAA-0DA6-ABFE-7D37-12921A918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Powódź we wrześniu 2024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39C46E-A111-A3CA-A152-D46AF1A2F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7" y="1902542"/>
            <a:ext cx="11793794" cy="4365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000" dirty="0"/>
              <a:t>Ilość dodatkowych osób uczestniczących w kontrolach: 34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8966E4-8DD0-D4DE-FC18-1E921795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r="4563"/>
          <a:stretch/>
        </p:blipFill>
        <p:spPr>
          <a:xfrm>
            <a:off x="0" y="1293397"/>
            <a:ext cx="5784574" cy="38663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3A1D663-D795-75F5-22A9-02A75400A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r="11144"/>
          <a:stretch/>
        </p:blipFill>
        <p:spPr>
          <a:xfrm>
            <a:off x="5784574" y="1293397"/>
            <a:ext cx="6407426" cy="38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6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AE9-030B-B7D3-89A6-0643BC963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F467E1-B5D9-4BA3-983D-44F30726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Powódź we wrześniu 2024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73C309-3892-3A9C-1AEF-50F8EE66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8252"/>
            <a:ext cx="10515600" cy="39418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r>
              <a:rPr lang="pl-PL" sz="3200" dirty="0"/>
              <a:t>Liczba budynków nie nadających się do użytkowania: 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9F4BBD-93FA-1C30-15E5-55FF8788F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1381539"/>
            <a:ext cx="5093804" cy="38265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6BB547-4754-C2A3-7F08-7D69E86A6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1539"/>
            <a:ext cx="5102087" cy="38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0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880E-220A-441D-A433-1BA06B0F4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8EC288-EEAE-891C-C95C-C8A9B8AF8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Powódź we wrześniu 2024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564D9B-7687-D1DB-1F78-A34C0B89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8252"/>
            <a:ext cx="10515600" cy="39418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r>
              <a:rPr lang="pl-PL" sz="3200" dirty="0"/>
              <a:t>Liczba zakończonych postępowań: 3 rozbiórki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01F073-640E-2BD8-D5B1-1CDC60B0A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24812"/>
          <a:stretch/>
        </p:blipFill>
        <p:spPr>
          <a:xfrm>
            <a:off x="92766" y="1321904"/>
            <a:ext cx="6496877" cy="39418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9442637-EEA7-2D07-B510-7D86A941B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1"/>
          <a:stretch/>
        </p:blipFill>
        <p:spPr>
          <a:xfrm>
            <a:off x="6589643" y="1321903"/>
            <a:ext cx="5509591" cy="39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CBCC8A-17F7-FE2D-3162-8EE03334FF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rgbClr val="313389"/>
                </a:solidFill>
              </a:rPr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952EDCA-C517-440A-F6AC-B1D38D353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1690"/>
            <a:ext cx="9144000" cy="1944548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rgbClr val="313389"/>
                </a:solidFill>
              </a:rPr>
              <a:t>Powiatowy Inspektor Nadzoru Budowalnego w powiecie brzeskim</a:t>
            </a:r>
          </a:p>
          <a:p>
            <a:r>
              <a:rPr lang="pl-PL" dirty="0">
                <a:solidFill>
                  <a:srgbClr val="313389"/>
                </a:solidFill>
              </a:rPr>
              <a:t>Barbara Bojko</a:t>
            </a:r>
          </a:p>
          <a:p>
            <a:endParaRPr lang="pl-PL" dirty="0">
              <a:solidFill>
                <a:srgbClr val="313389"/>
              </a:solidFill>
            </a:endParaRPr>
          </a:p>
          <a:p>
            <a:endParaRPr lang="pl-PL" dirty="0">
              <a:solidFill>
                <a:srgbClr val="313389"/>
              </a:solidFill>
            </a:endParaRPr>
          </a:p>
          <a:p>
            <a:r>
              <a:rPr lang="pl-PL" sz="1800" dirty="0">
                <a:solidFill>
                  <a:srgbClr val="313389"/>
                </a:solidFill>
              </a:rPr>
              <a:t>29.05.2025 r.</a:t>
            </a:r>
          </a:p>
        </p:txBody>
      </p:sp>
    </p:spTree>
    <p:extLst>
      <p:ext uri="{BB962C8B-B14F-4D97-AF65-F5344CB8AC3E}">
        <p14:creationId xmlns:p14="http://schemas.microsoft.com/office/powerpoint/2010/main" val="9617995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B" id="{A6F27FB7-F445-4C8F-A837-383F8FD3B558}" vid="{93440268-0846-4DEC-A127-88C9B7C4AE5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PINB</Template>
  <TotalTime>1252</TotalTime>
  <Words>323</Words>
  <Application>Microsoft Office PowerPoint</Application>
  <PresentationFormat>Panoramiczny</PresentationFormat>
  <Paragraphs>89</Paragraphs>
  <Slides>9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Motyw pakietu Office</vt:lpstr>
      <vt:lpstr>Sprawozdanie z zakresu działań PINB w Brzegu  w 2024 roku</vt:lpstr>
      <vt:lpstr>Podstawy prawne</vt:lpstr>
      <vt:lpstr>Działalność administracyjna w 2024r.</vt:lpstr>
      <vt:lpstr>Działalność inspekcyjno-kontrolna w 2024r.</vt:lpstr>
      <vt:lpstr>Powódź we wrześniu 2024 r.</vt:lpstr>
      <vt:lpstr>Powódź we wrześniu 2024 r.</vt:lpstr>
      <vt:lpstr>Powódź we wrześniu 2024 r.</vt:lpstr>
      <vt:lpstr>Powódź we wrześniu 2024 r.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PINB Brzeg</dc:creator>
  <cp:lastModifiedBy>Janusz Koronkiewicz</cp:lastModifiedBy>
  <cp:revision>70</cp:revision>
  <dcterms:created xsi:type="dcterms:W3CDTF">2024-06-14T07:28:33Z</dcterms:created>
  <dcterms:modified xsi:type="dcterms:W3CDTF">2025-05-15T11:37:12Z</dcterms:modified>
</cp:coreProperties>
</file>