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4"/>
  </p:sldMasterIdLst>
  <p:sldIdLst>
    <p:sldId id="256" r:id="rId5"/>
    <p:sldId id="258" r:id="rId6"/>
    <p:sldId id="261" r:id="rId7"/>
    <p:sldId id="266" r:id="rId8"/>
    <p:sldId id="267" r:id="rId9"/>
    <p:sldId id="263" r:id="rId10"/>
    <p:sldId id="264" r:id="rId11"/>
    <p:sldId id="268" r:id="rId12"/>
    <p:sldId id="257" r:id="rId13"/>
    <p:sldId id="26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A291F-1B04-4F85-98B0-6CCB0F1E83A0}" v="13" dt="2025-05-07T11:26:46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Arkusz1!$E$7</c:f>
              <c:strCache>
                <c:ptCount val="1"/>
                <c:pt idx="0">
                  <c:v>ilość wydanych  dawek szczepionek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Arkusz1!$D$8:$D$19</c:f>
              <c:strCache>
                <c:ptCount val="12"/>
                <c:pt idx="0">
                  <c:v>gruźlica</c:v>
                </c:pt>
                <c:pt idx="1">
                  <c:v>wirusowe zapalenie wątroby typu B</c:v>
                </c:pt>
                <c:pt idx="2">
                  <c:v>błonica, tężcec i krztusiec</c:v>
                </c:pt>
                <c:pt idx="3">
                  <c:v>tężec</c:v>
                </c:pt>
                <c:pt idx="4">
                  <c:v>Haemophilus infuenzae</c:v>
                </c:pt>
                <c:pt idx="5">
                  <c:v>poliomyelitis</c:v>
                </c:pt>
                <c:pt idx="6">
                  <c:v>rotawirusy</c:v>
                </c:pt>
                <c:pt idx="7">
                  <c:v>pneumokoki</c:v>
                </c:pt>
                <c:pt idx="8">
                  <c:v>Odra, świnka i różyczka</c:v>
                </c:pt>
                <c:pt idx="9">
                  <c:v>ospa wietrzna</c:v>
                </c:pt>
                <c:pt idx="10">
                  <c:v>HPV</c:v>
                </c:pt>
                <c:pt idx="11">
                  <c:v>krztusiec - kobiety w ciąży</c:v>
                </c:pt>
              </c:strCache>
            </c:strRef>
          </c:cat>
          <c:val>
            <c:numRef>
              <c:f>Arkusz1!$E$8:$E$19</c:f>
              <c:numCache>
                <c:formatCode>General</c:formatCode>
                <c:ptCount val="12"/>
                <c:pt idx="0">
                  <c:v>150</c:v>
                </c:pt>
                <c:pt idx="1">
                  <c:v>805</c:v>
                </c:pt>
                <c:pt idx="2">
                  <c:v>2972</c:v>
                </c:pt>
                <c:pt idx="3">
                  <c:v>2590</c:v>
                </c:pt>
                <c:pt idx="4">
                  <c:v>414</c:v>
                </c:pt>
                <c:pt idx="5">
                  <c:v>286</c:v>
                </c:pt>
                <c:pt idx="6">
                  <c:v>1260</c:v>
                </c:pt>
                <c:pt idx="7">
                  <c:v>1373</c:v>
                </c:pt>
                <c:pt idx="8">
                  <c:v>1422</c:v>
                </c:pt>
                <c:pt idx="9">
                  <c:v>279</c:v>
                </c:pt>
                <c:pt idx="10">
                  <c:v>732</c:v>
                </c:pt>
                <c:pt idx="1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3-45F3-8808-9338BA814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688560608"/>
        <c:axId val="1688577408"/>
        <c:axId val="0"/>
      </c:bar3DChart>
      <c:catAx>
        <c:axId val="1688560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88577408"/>
        <c:crosses val="autoZero"/>
        <c:auto val="1"/>
        <c:lblAlgn val="ctr"/>
        <c:lblOffset val="100"/>
        <c:noMultiLvlLbl val="0"/>
      </c:catAx>
      <c:valAx>
        <c:axId val="1688577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8856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517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7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3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320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6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2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2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9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4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1" r:id="rId6"/>
    <p:sldLayoutId id="2147483927" r:id="rId7"/>
    <p:sldLayoutId id="2147483928" r:id="rId8"/>
    <p:sldLayoutId id="2147483929" r:id="rId9"/>
    <p:sldLayoutId id="2147483930" r:id="rId10"/>
    <p:sldLayoutId id="2147483932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0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3">
            <a:extLst>
              <a:ext uri="{FF2B5EF4-FFF2-40B4-BE49-F238E27FC236}">
                <a16:creationId xmlns:a16="http://schemas.microsoft.com/office/drawing/2014/main" id="{9BCB72EE-CD1C-98C1-D95C-8A18B588B6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5000"/>
          <a:stretch/>
        </p:blipFill>
        <p:spPr>
          <a:xfrm>
            <a:off x="20" y="0"/>
            <a:ext cx="12191980" cy="6857989"/>
          </a:xfrm>
          <a:prstGeom prst="rect">
            <a:avLst/>
          </a:prstGeom>
        </p:spPr>
      </p:pic>
      <p:sp>
        <p:nvSpPr>
          <p:cNvPr id="51" name="Rectangle 42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0A38768-E5A0-E78B-DF8F-B71ECAA7C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0297" y="3867111"/>
            <a:ext cx="7094633" cy="1580294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OCENA STANU SANITARNEGO POWIATU BRZESKIEGO 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pl-PL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Państwowy Powiatowy Inspektor</a:t>
            </a:r>
            <a:b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Sanitarny w Brzegu</a:t>
            </a:r>
            <a:b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Agnieszka Kilimiak</a:t>
            </a:r>
            <a:endParaRPr lang="pl-PL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Obraz 5" descr="Obraz zawierający godło, logo, symbol, Znak towarowy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40EC4604-7401-499F-DF23-4EDE80459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841" y="336728"/>
            <a:ext cx="2407998" cy="240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47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4B0C2E-C2BB-ACFA-3B4F-CA0397936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36BC044-5595-FDBC-1327-D945AF75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96F116A-05D2-2137-9068-AEAC28E01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34768A8-61AB-4DAB-08B2-E4022CA86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5AC5953-D395-C9B2-2446-1BC93123E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15CEB24-6446-C46F-E0FB-C4118577C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B944E78-8C54-0E0C-9CDA-2430FBC48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AE8ECD3-0C4B-8412-74E0-9F3E356C5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8C8F3A-DB0A-02BC-D3BE-81A7063D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2508" y="2717899"/>
            <a:ext cx="2363758" cy="85987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pl-PL" sz="2800" kern="1200" cap="all" spc="39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</a:t>
            </a:r>
            <a:r>
              <a:rPr lang="pl-PL" sz="2800" i="1" kern="1200" cap="all" spc="39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kern="1200" cap="all" spc="39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uwagę</a:t>
            </a:r>
            <a:endParaRPr lang="en-US" sz="2800" kern="1200" cap="all" spc="390" baseline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BACC778-99C3-862E-D03C-CD2E3B2F1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58F3AAB-2A03-03FF-481F-DC876E0E3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4AF93A0-F402-40B6-114C-8636E3DF7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148C59D-00F1-22F1-DCB3-2202E0E8C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745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482A8DF5-FE50-F929-DFF5-80211F95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7" y="1351429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Działalność statutowa w liczbach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C5674910-066D-BAD9-9963-51942800A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606932"/>
              </p:ext>
            </p:extLst>
          </p:nvPr>
        </p:nvGraphicFramePr>
        <p:xfrm>
          <a:off x="5724939" y="1189547"/>
          <a:ext cx="5375082" cy="4331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541">
                  <a:extLst>
                    <a:ext uri="{9D8B030D-6E8A-4147-A177-3AD203B41FA5}">
                      <a16:colId xmlns:a16="http://schemas.microsoft.com/office/drawing/2014/main" val="3778969683"/>
                    </a:ext>
                  </a:extLst>
                </a:gridCol>
                <a:gridCol w="2687541">
                  <a:extLst>
                    <a:ext uri="{9D8B030D-6E8A-4147-A177-3AD203B41FA5}">
                      <a16:colId xmlns:a16="http://schemas.microsoft.com/office/drawing/2014/main" val="847175615"/>
                    </a:ext>
                  </a:extLst>
                </a:gridCol>
              </a:tblGrid>
              <a:tr h="491159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Działanie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Wartość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277233"/>
                  </a:ext>
                </a:extLst>
              </a:tr>
              <a:tr h="491159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kontroli i wywiadów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2 156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616657"/>
                  </a:ext>
                </a:extLst>
              </a:tr>
              <a:tr h="491159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wydanych decyzji merytorycznych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771529"/>
                  </a:ext>
                </a:extLst>
              </a:tr>
              <a:tr h="491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wydanych decyzji płatniczych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645148"/>
                  </a:ext>
                </a:extLst>
              </a:tr>
              <a:tr h="491159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wydanych postanowień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4967130"/>
                  </a:ext>
                </a:extLst>
              </a:tr>
              <a:tr h="203753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wystawionych tytułów wykonawczych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6365193"/>
                  </a:ext>
                </a:extLst>
              </a:tr>
              <a:tr h="491159">
                <a:tc>
                  <a:txBody>
                    <a:bodyPr/>
                    <a:lstStyle/>
                    <a:p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nałożonych mandatów i ich suma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49 – 9 250,00 zł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221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4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B7416D0D-108E-4E44-FCCA-C379BF402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5950" y="427691"/>
            <a:ext cx="3740149" cy="793848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POWIAT BRZESKI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6E7B118-2492-0F3B-C70C-D86407EA851E}"/>
              </a:ext>
            </a:extLst>
          </p:cNvPr>
          <p:cNvSpPr txBox="1"/>
          <p:nvPr/>
        </p:nvSpPr>
        <p:spPr>
          <a:xfrm>
            <a:off x="387350" y="2095708"/>
            <a:ext cx="1111082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Ilość obiektów pod nadzorem sanitarnym (stan na 31.12.2024 r.):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1 583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obiektów.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Ilość mieszkańców powiatu brzeskiego pod nadzorem sanitarnym (stan na 31.12.2024 r.) :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81 622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osób.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 zakładów pracy zatrudniających 11 400 pracowników.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905 obiektów żywieniowych.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 obiektów użyteczności publicznej.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wodociągów.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153 Zakłady Opieki Zdrowotnej.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 placówek oświatowych.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41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60914F-1646-2122-7F5D-DB7A6C64A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BE92509-2E20-B653-5263-7E7AA37CA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2A78121-E400-8BCA-6BE7-1C914349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3964B13-0CED-9715-D67E-4B4F115EB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325FB5-C6F1-8AD1-C046-AA3FF4E2DD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2BA8CBB-0B77-F78E-6A8D-290856AAE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7328B42-8A14-CB4C-EC3B-6921968C7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F9FB1C-91CF-8E44-4F0B-77D71B86D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317A3D7-4D43-C897-5CE9-63E47ED2F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E07E02B-3BAB-F1FA-96FE-D8A6EAC1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645696-F633-325D-80BC-FFE118740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6E4A785-D81C-195B-AC70-2F1F045BB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B5650CE6-D08D-DBBF-40EA-9A9B0EE9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0" y="468498"/>
            <a:ext cx="5842000" cy="793848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DZIAŁALNOŚĆ KONTROLNA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DB513A2-C6E9-D89B-D175-BE48FCF9FA43}"/>
              </a:ext>
            </a:extLst>
          </p:cNvPr>
          <p:cNvSpPr txBox="1"/>
          <p:nvPr/>
        </p:nvSpPr>
        <p:spPr>
          <a:xfrm>
            <a:off x="1209184" y="1889761"/>
            <a:ext cx="10288988" cy="4961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Liczba kontroli: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Oddział Epidemiologii: 88;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Oddział Higieny Żywności Żywienia i Przedmiotów Użytku: 566;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Oddział Higieny Komunalnej:  191;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Oddział Higieny Pracy: 100;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Oddział Higieny Dzieci i Młodzieży: 98.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Przeprowadzono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45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kontroli na skutek interwencji klientów, w tym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22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były uzasadnione.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Liczba wydanych decyzji administracyjnych: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Oddział Epidemiologii: 3;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Oddział Higieny Żywności Żywienia i Przedmiotów Użytku: 473;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Oddział Higieny Komunalnej: 114;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Oddział Higieny Pracy: 39;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"/>
              <a:defRPr/>
            </a:pPr>
            <a:r>
              <a:rPr lang="pl-PL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Oddział Higieny Dzieci i Młodzieży: 11.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19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84C32E-C054-8B27-5384-71E85B5BA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9200B9-C955-193B-860E-8451A271C5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789785-37EE-4553-9855-B543B7154D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56B0D1-C67A-C192-6B33-8B4927106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8660EA-9CA7-73A0-5DEB-336F3659D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1FEED30-E4DB-DCC3-D79A-1A4013476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B79CB45-4C6F-A4E1-7804-EF6254F69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A4D418-CC4A-1603-D638-9E2F906A4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D5CA05D-FB95-3577-7A9E-95F823DB3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54C2A2-5C68-71C8-0ED7-123AFDA3F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124594-A6D9-1B40-985B-BE8CB0258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EED01F5-A043-3EA6-C3E4-00406D9431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787EB88-3B9D-E4F1-3C3C-D4EDF9EA9401}"/>
              </a:ext>
            </a:extLst>
          </p:cNvPr>
          <p:cNvSpPr txBox="1"/>
          <p:nvPr/>
        </p:nvSpPr>
        <p:spPr>
          <a:xfrm>
            <a:off x="1209184" y="2095708"/>
            <a:ext cx="10288988" cy="4347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Programy zdrowotne: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Promujące profilaktykę nadwagi i otyłości;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Antytytoniowe;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Dot. profilaktyki uzależnień;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Dot. profilaktyki chorób zakaźnych;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Dot. profilaktyki nowotworowej;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Uczestnicy: ok.6500 osób.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pl-PL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Kampanie zdrowotne i akcje profilaktyczne – uczestnicy: ok. 3600 osób.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 mediach społecznościowych zamieszczono 590 postów – oglądalność ponad 70 000.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7916D44-0453-AD7B-5BB9-C2FD5C9D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PROMOCJA ZDROWIA</a:t>
            </a:r>
            <a:br>
              <a:rPr lang="pl-PL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41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614421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3871114"/>
            <a:ext cx="867485" cy="115439"/>
            <a:chOff x="8910933" y="1861308"/>
            <a:chExt cx="867485" cy="11543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63BCC117-D35F-F448-2800-8AE4281973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602333"/>
              </p:ext>
            </p:extLst>
          </p:nvPr>
        </p:nvGraphicFramePr>
        <p:xfrm>
          <a:off x="6062222" y="723900"/>
          <a:ext cx="5439657" cy="542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1C202520-46AE-F3CD-D115-A55625B94124}"/>
              </a:ext>
            </a:extLst>
          </p:cNvPr>
          <p:cNvSpPr txBox="1"/>
          <p:nvPr/>
        </p:nvSpPr>
        <p:spPr>
          <a:xfrm>
            <a:off x="1211412" y="2391810"/>
            <a:ext cx="3509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2024 r. wydano łącznie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12 320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preparatów szczepionkowych</a:t>
            </a:r>
          </a:p>
        </p:txBody>
      </p:sp>
    </p:spTree>
    <p:extLst>
      <p:ext uri="{BB962C8B-B14F-4D97-AF65-F5344CB8AC3E}">
        <p14:creationId xmlns:p14="http://schemas.microsoft.com/office/powerpoint/2010/main" val="304028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89173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ytuł 1">
            <a:extLst>
              <a:ext uri="{FF2B5EF4-FFF2-40B4-BE49-F238E27FC236}">
                <a16:creationId xmlns:a16="http://schemas.microsoft.com/office/drawing/2014/main" id="{816406C2-ACC7-C838-189B-9EE492814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334" y="513509"/>
            <a:ext cx="5974688" cy="64660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pl-PL" altLang="pl-PL" sz="18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Liczba zachorowań w powiecie brzeskim na wybrane choroby zakaźne lata 2022-2024</a:t>
            </a:r>
            <a:endParaRPr lang="en-US" sz="1800" kern="1200" cap="all" spc="390" baseline="0" dirty="0">
              <a:solidFill>
                <a:schemeClr val="tx2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EA70DE9-5F97-9D5A-E74A-3587DD28C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08950"/>
              </p:ext>
            </p:extLst>
          </p:nvPr>
        </p:nvGraphicFramePr>
        <p:xfrm>
          <a:off x="3120491" y="1514593"/>
          <a:ext cx="5787791" cy="417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381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CHOROBA ZAKAŹNA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989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SALMONELOZA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45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KRZTUSIEC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43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PŁONICA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1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OSPA WIETRZNA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45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WZW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46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GRYPA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39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BORELIOZA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1733"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BAKTERYJNE ZAKAŻENIA JELITOWE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9219"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WIRUSOWE ZAKAŻENIA JELITOWE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128"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GRUŹLICA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C02EDFBB-D2B0-C8BA-41EE-7D36A1592000}"/>
              </a:ext>
            </a:extLst>
          </p:cNvPr>
          <p:cNvSpPr txBox="1"/>
          <p:nvPr/>
        </p:nvSpPr>
        <p:spPr>
          <a:xfrm>
            <a:off x="9436272" y="2680013"/>
            <a:ext cx="222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1059</a:t>
            </a:r>
          </a:p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Wywiadów Epidemiologicznych</a:t>
            </a:r>
          </a:p>
        </p:txBody>
      </p:sp>
    </p:spTree>
    <p:extLst>
      <p:ext uri="{BB962C8B-B14F-4D97-AF65-F5344CB8AC3E}">
        <p14:creationId xmlns:p14="http://schemas.microsoft.com/office/powerpoint/2010/main" val="363623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D6BA3E-AEC5-2B43-0BFD-6AFC8F096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5FAEA8-B4E0-B03A-45B8-360CBAFA4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07ED3D-6589-3DE7-2349-01E66B08B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9013A39-1F71-8EC2-F90D-920453928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A6CDA09-FA48-F042-7254-304F462F0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FD3FA14-9E66-7D42-7591-73DA54489C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01CAFA0-DE69-2DC6-C244-3DD3DC17A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4920FF-850A-D2B3-4634-1426AD653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2C0144B-EB30-8F2C-6840-57CDAA298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7047678-9375-D92A-EC16-311657D77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mbo"/>
                <a:ea typeface="+mn-ea"/>
                <a:cs typeface="+mn-cs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6C10681-F7AE-A4C8-F456-51612BD6F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58970E-A187-8364-9C19-788880C69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51EC9725-807F-85A1-90F9-5BADC888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6850" y="638444"/>
            <a:ext cx="7416800" cy="793848"/>
          </a:xfrm>
        </p:spPr>
        <p:txBody>
          <a:bodyPr>
            <a:noAutofit/>
          </a:bodyPr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NADZÓR NAD JAKOŚCIĄ WODY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00A5CE1-3AD7-506D-ADD7-CFB041A5DBED}"/>
              </a:ext>
            </a:extLst>
          </p:cNvPr>
          <p:cNvSpPr txBox="1"/>
          <p:nvPr/>
        </p:nvSpPr>
        <p:spPr>
          <a:xfrm>
            <a:off x="1209184" y="2095708"/>
            <a:ext cx="10288988" cy="348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pobrano do badań laboratoryjnych 162 próbki wody, </a:t>
            </a:r>
          </a:p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przeprowadzono 40 kontroli związanych z pobieraniem próbek wody, </a:t>
            </a:r>
          </a:p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wydano 111 ocen oraz 25 komunikatów dot. jakości wody,</a:t>
            </a:r>
          </a:p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prowadzono nadzór nad materiałami i wyrobami stosowanymi w procesach uzdatniania i dystrybucji wody przeznaczonej do spożycia przez ludzi (wydano 5 ocen),</a:t>
            </a:r>
          </a:p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uzgadniano harmonogramy pobierania próbek wody w ramach kontroli wewnętrznej z zarządcami wodociągów, pływalni i organizatorami kąpielisk,</a:t>
            </a:r>
          </a:p>
          <a:p>
            <a:pPr marL="644525" marR="0" lvl="0" indent="-28575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tabLst>
                <a:tab pos="625475" algn="l"/>
              </a:tabLst>
              <a:defRPr/>
            </a:pPr>
            <a:r>
              <a:rPr kumimoji="0" lang="pl-PL" sz="16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wydano 7 decyzji administracyjnych dot. jakości wody, w związku ze stwierdzonymi przekroczeniami wartości parametrycznych (wodociągi – 3; baseny – 2; woda ciepła użytkowa – 2).</a:t>
            </a:r>
          </a:p>
        </p:txBody>
      </p:sp>
    </p:spTree>
    <p:extLst>
      <p:ext uri="{BB962C8B-B14F-4D97-AF65-F5344CB8AC3E}">
        <p14:creationId xmlns:p14="http://schemas.microsoft.com/office/powerpoint/2010/main" val="350907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902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FD19D0-5A79-04C4-368B-69B722D3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5242" y="808998"/>
            <a:ext cx="2278290" cy="50807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2800" kern="1200" cap="all" spc="39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POWÓDŹ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1595711"/>
            <a:ext cx="867485" cy="115439"/>
            <a:chOff x="8910933" y="1861308"/>
            <a:chExt cx="867485" cy="11543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BEFB277-6E6E-6F69-EF06-63B9DB595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859974"/>
              </p:ext>
            </p:extLst>
          </p:nvPr>
        </p:nvGraphicFramePr>
        <p:xfrm>
          <a:off x="572494" y="1892650"/>
          <a:ext cx="10750163" cy="436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3388">
                  <a:extLst>
                    <a:ext uri="{9D8B030D-6E8A-4147-A177-3AD203B41FA5}">
                      <a16:colId xmlns:a16="http://schemas.microsoft.com/office/drawing/2014/main" val="806794794"/>
                    </a:ext>
                  </a:extLst>
                </a:gridCol>
                <a:gridCol w="3850191">
                  <a:extLst>
                    <a:ext uri="{9D8B030D-6E8A-4147-A177-3AD203B41FA5}">
                      <a16:colId xmlns:a16="http://schemas.microsoft.com/office/drawing/2014/main" val="1790272367"/>
                    </a:ext>
                  </a:extLst>
                </a:gridCol>
                <a:gridCol w="3316584">
                  <a:extLst>
                    <a:ext uri="{9D8B030D-6E8A-4147-A177-3AD203B41FA5}">
                      <a16:colId xmlns:a16="http://schemas.microsoft.com/office/drawing/2014/main" val="3008617959"/>
                    </a:ext>
                  </a:extLst>
                </a:gridCol>
              </a:tblGrid>
              <a:tr h="376559"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Szczepienia i Dezynfekcja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Żywność i Woda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46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Zorganizowano punkty szczepień – zaszczepiono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834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osoby p/tężcowi,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osób p/durowi brzusznemu,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osobę p/WZW a,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Zorganizowano punkt szczepień dla funkcjonariuszy PSP – zaszczepiono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strażaków,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Dostarczano preparaty szczepionkowe do punktów szczepień – wydano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1415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dawek szczepionek p/tężcowi,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Rozdysponowano środki dezynfekcyjne –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kg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 proszku i </a:t>
                      </a:r>
                      <a:b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5 760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 tabletkach,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Współpracowano z IV pułkiem Wojsk Chemicznych Wojska Polskiego.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Informowano ludność o jakości wody przeznaczonej do spożycia (za pośrednictwem strony internetowej, portalu </a:t>
                      </a:r>
                      <a:r>
                        <a:rPr lang="pl-PL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fb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Pobrano do badań próbki wody z wodociągów na terenach objętych powodzią (dodatkowo </a:t>
                      </a: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próbek wody),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Przeprowadzono </a:t>
                      </a: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kontrole obiektów żywnościowych,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Wydano </a:t>
                      </a:r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pl-PL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opinii w sprawie utylizacji żywności oraz materiałów i wyrobów przeznaczonych do kontaktu z żywnością.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 terenach powodziowych przeprowadzono wizytacje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zakładów pracy,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podmiotów leczniczych, </a:t>
                      </a:r>
                      <a:r>
                        <a:rPr lang="pl-PL" sz="16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obiektów usługowych (zakłady fryzjerskie, kosmetyczne), placówki nauczania, miejsc ewakuacji ludności, 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Prowadzono działania edukacyjne, rozdawano ulotki informacyjne.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961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679251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4E6974C29F64AB251943E172B2B10" ma:contentTypeVersion="13" ma:contentTypeDescription="Create a new document." ma:contentTypeScope="" ma:versionID="3e23d7e23a75636e0c0c8c220b212b28">
  <xsd:schema xmlns:xsd="http://www.w3.org/2001/XMLSchema" xmlns:xs="http://www.w3.org/2001/XMLSchema" xmlns:p="http://schemas.microsoft.com/office/2006/metadata/properties" xmlns:ns3="8579217c-1b4c-4fbb-8c86-0b4bb4237b4a" xmlns:ns4="6dc1039a-9892-494e-a0ad-cb62b93289a0" targetNamespace="http://schemas.microsoft.com/office/2006/metadata/properties" ma:root="true" ma:fieldsID="5cef8b429162ed65827523d8a9c35d24" ns3:_="" ns4:_="">
    <xsd:import namespace="8579217c-1b4c-4fbb-8c86-0b4bb4237b4a"/>
    <xsd:import namespace="6dc1039a-9892-494e-a0ad-cb62b93289a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earchProperties" minOccurs="0"/>
                <xsd:element ref="ns4:MediaServiceDateTake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9217c-1b4c-4fbb-8c86-0b4bb4237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1039a-9892-494e-a0ad-cb62b9328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dc1039a-9892-494e-a0ad-cb62b93289a0" xsi:nil="true"/>
  </documentManagement>
</p:properties>
</file>

<file path=customXml/itemProps1.xml><?xml version="1.0" encoding="utf-8"?>
<ds:datastoreItem xmlns:ds="http://schemas.openxmlformats.org/officeDocument/2006/customXml" ds:itemID="{FB8EA25C-3AD9-46B4-96FC-280E98B32E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79217c-1b4c-4fbb-8c86-0b4bb4237b4a"/>
    <ds:schemaRef ds:uri="6dc1039a-9892-494e-a0ad-cb62b9328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6BC054-91D6-4CE2-AAA2-623A8FEDDF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EDF49-1A47-4D02-B0C4-F9529E9AF235}">
  <ds:schemaRefs>
    <ds:schemaRef ds:uri="http://schemas.microsoft.com/office/2006/metadata/properties"/>
    <ds:schemaRef ds:uri="6dc1039a-9892-494e-a0ad-cb62b93289a0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8579217c-1b4c-4fbb-8c86-0b4bb4237b4a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649</Words>
  <Application>Microsoft Office PowerPoint</Application>
  <PresentationFormat>Panoramiczny</PresentationFormat>
  <Paragraphs>128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Bembo</vt:lpstr>
      <vt:lpstr>Symbol</vt:lpstr>
      <vt:lpstr>Times New Roman</vt:lpstr>
      <vt:lpstr>AdornVTI</vt:lpstr>
      <vt:lpstr>  OCENA STANU SANITARNEGO POWIATU BRZESKIEGO  2024 r.  Państwowy Powiatowy Inspektor  Sanitarny w Brzegu  Agnieszka Kilimiak</vt:lpstr>
      <vt:lpstr>Działalność statutowa w liczbach</vt:lpstr>
      <vt:lpstr>POWIAT BRZESKI</vt:lpstr>
      <vt:lpstr>DZIAŁALNOŚĆ KONTROLNA</vt:lpstr>
      <vt:lpstr>PROMOCJA ZDROWIA </vt:lpstr>
      <vt:lpstr>Prezentacja programu PowerPoint</vt:lpstr>
      <vt:lpstr>Prezentacja programu PowerPoint</vt:lpstr>
      <vt:lpstr>NADZÓR NAD JAKOŚCIĄ WODY</vt:lpstr>
      <vt:lpstr>POWÓDŹ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PSSE Brzeg - Agnieszka Krężel</dc:creator>
  <cp:lastModifiedBy>Janusz Koronkiewicz</cp:lastModifiedBy>
  <cp:revision>21</cp:revision>
  <dcterms:created xsi:type="dcterms:W3CDTF">2025-03-19T12:35:29Z</dcterms:created>
  <dcterms:modified xsi:type="dcterms:W3CDTF">2025-05-07T12:27:38Z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0x0101006D44E6974C29F64AB251943E172B2B10</vt:lpwstr>
  </property>
</Properties>
</file>