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3" r:id="rId6"/>
    <p:sldId id="272" r:id="rId7"/>
    <p:sldId id="273" r:id="rId8"/>
    <p:sldId id="260" r:id="rId9"/>
    <p:sldId id="261" r:id="rId10"/>
    <p:sldId id="262" r:id="rId11"/>
    <p:sldId id="270" r:id="rId12"/>
    <p:sldId id="268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3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7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155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0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738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6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8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3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9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8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5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4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42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5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0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8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1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iw.brzeg@wiw.opole.p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8021" y="2956625"/>
            <a:ext cx="9238890" cy="1646302"/>
          </a:xfrm>
        </p:spPr>
        <p:txBody>
          <a:bodyPr/>
          <a:lstStyle/>
          <a:p>
            <a:pPr algn="ctr"/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INSPEKCJA WETERYNARYJNA</a:t>
            </a:r>
            <a:b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Powiatowy Lekarz Weterynarii</a:t>
            </a:r>
            <a:b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Brzegu</a:t>
            </a:r>
            <a:br>
              <a:rPr lang="pl-PL" sz="4400" dirty="0"/>
            </a:b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Laura Tyczyńska-Sudoł</a:t>
            </a:r>
            <a:endParaRPr lang="pl-PL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116" y="5900841"/>
            <a:ext cx="6910364" cy="767377"/>
          </a:xfrm>
        </p:spPr>
        <p:txBody>
          <a:bodyPr>
            <a:normAutofit/>
          </a:bodyPr>
          <a:lstStyle/>
          <a:p>
            <a:r>
              <a:rPr lang="pl-PL" dirty="0"/>
              <a:t>Powiatowy Inspektorat Weterynarii ul. Oławska 25, 49-306 Brzeg</a:t>
            </a:r>
          </a:p>
          <a:p>
            <a:r>
              <a:rPr lang="pl-PL" dirty="0"/>
              <a:t>tel. (77) 416 37 44, e-mail: </a:t>
            </a:r>
            <a:r>
              <a:rPr lang="pl-PL" dirty="0">
                <a:hlinkClick r:id="rId2"/>
              </a:rPr>
              <a:t>piw.brzeg@wiw.opole.pl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20" y="5797325"/>
            <a:ext cx="1231803" cy="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7895" y="1025607"/>
            <a:ext cx="8891297" cy="4227529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solidFill>
                  <a:schemeClr val="accent1"/>
                </a:solidFill>
              </a:rPr>
              <a:t>VI.	Inne zadania w zakresie bezpieczeństwa zdrowia publicznego realizowane przez Inspekcję Weterynaryjną we współpracy z innymi jednostkami:</a:t>
            </a:r>
          </a:p>
          <a:p>
            <a:pPr algn="just"/>
            <a:r>
              <a:rPr lang="pl-PL" dirty="0"/>
              <a:t>1.	Współpraca z jednostkami samorządu terytorialnego i Powiatową Stacją Sanitarno-Epidemiologiczną w Brzegu w zakresie zagrożenia ze strony zwierząt – w tym bezdomnych i dzikich:</a:t>
            </a:r>
          </a:p>
          <a:p>
            <a:pPr marL="0" indent="0" algn="just">
              <a:buNone/>
            </a:pPr>
            <a:r>
              <a:rPr lang="pl-PL" dirty="0"/>
              <a:t>	przeprowadzono </a:t>
            </a:r>
            <a:r>
              <a:rPr lang="pl-PL" b="1" dirty="0"/>
              <a:t>42</a:t>
            </a:r>
            <a:r>
              <a:rPr lang="pl-PL" dirty="0"/>
              <a:t> obserwacje psów, kotów i innych zwierząt wrażliwych, które zraniły ludzi,</a:t>
            </a:r>
          </a:p>
          <a:p>
            <a:pPr marL="0" indent="0" algn="just">
              <a:buNone/>
            </a:pPr>
            <a:r>
              <a:rPr lang="pl-PL" dirty="0"/>
              <a:t>	pobrano </a:t>
            </a:r>
            <a:r>
              <a:rPr lang="pl-PL" b="1" dirty="0"/>
              <a:t>26</a:t>
            </a:r>
            <a:r>
              <a:rPr lang="pl-PL" dirty="0"/>
              <a:t> prób do badań, w tym od bezdomnych i dzikich zwierząt                         w kierunku wścieklizny (wszystkie wyniki ujemne).</a:t>
            </a:r>
          </a:p>
          <a:p>
            <a:pPr algn="just"/>
            <a:r>
              <a:rPr lang="pl-PL" dirty="0"/>
              <a:t>2.	Współpraca z Nadleśnictwem Brzeg i Kołami Łowickimi w zakresie realizacji odstrzału sanitarnego:</a:t>
            </a:r>
          </a:p>
          <a:p>
            <a:pPr marL="0" indent="0" algn="just">
              <a:buNone/>
            </a:pPr>
            <a:r>
              <a:rPr lang="pl-PL" dirty="0"/>
              <a:t>	łącznie odstrzelono </a:t>
            </a:r>
            <a:r>
              <a:rPr lang="pl-PL" b="1" dirty="0"/>
              <a:t>241</a:t>
            </a:r>
            <a:r>
              <a:rPr lang="pl-PL" dirty="0"/>
              <a:t> dziki.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7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6484" y="602206"/>
            <a:ext cx="8908022" cy="5204604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solidFill>
                  <a:schemeClr val="accent1"/>
                </a:solidFill>
              </a:rPr>
              <a:t>VI.	Inne zadania w zakresie bezpieczeństwa zdrowia publicznego realizowane przez Inspekcję Weterynaryjną we współpracy z innymi jednostkami:</a:t>
            </a:r>
          </a:p>
          <a:p>
            <a:pPr algn="just"/>
            <a:r>
              <a:rPr lang="pl-PL" dirty="0"/>
              <a:t>3.	Inne działania z innymi urzędami i instytucjami, np. wspólne kontrole interwencyjne z Urzędami Gmin, Policją itp.: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b="1" dirty="0"/>
              <a:t>3</a:t>
            </a:r>
            <a:r>
              <a:rPr lang="pl-PL" dirty="0"/>
              <a:t> wspólne kontrole ze Strażą Miejską w Grodkowie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b="1" dirty="0"/>
              <a:t>3</a:t>
            </a:r>
            <a:r>
              <a:rPr lang="pl-PL" dirty="0"/>
              <a:t> wspólne kontrole z Urzędem Miejskim w Lewinie Brzeskim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b="1" dirty="0"/>
              <a:t>4</a:t>
            </a:r>
            <a:r>
              <a:rPr lang="pl-PL" dirty="0"/>
              <a:t> wspólne kontrole z Urzędem Gminy Lubsza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b="1" dirty="0"/>
              <a:t>1</a:t>
            </a:r>
            <a:r>
              <a:rPr lang="pl-PL" dirty="0"/>
              <a:t> wspólna interwencja z Policją w Lewinie Brzeskim w ramach kontroli punktu sprzedaży karpia na rynku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b="1" dirty="0"/>
              <a:t>1</a:t>
            </a:r>
            <a:r>
              <a:rPr lang="pl-PL" dirty="0"/>
              <a:t> zawiadomienie od Prokuratury Rejonowej w Brzegu o możliwości popełnienia przestępstwa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b="1" dirty="0"/>
              <a:t>1</a:t>
            </a:r>
            <a:r>
              <a:rPr lang="pl-PL" dirty="0"/>
              <a:t> zawiadomienie od Prokuratury Rejonowej w Nysie o możliwości popełnienia przestępstwa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dirty="0"/>
          </a:p>
          <a:p>
            <a:pPr algn="just">
              <a:buFont typeface="Wingdings" panose="05000000000000000000" pitchFamily="2" charset="2"/>
              <a:buChar char="q"/>
            </a:pPr>
            <a:endParaRPr lang="pl-PL" dirty="0"/>
          </a:p>
          <a:p>
            <a:pPr algn="just"/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7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8A6F6-F498-CCFA-F943-5E45E48A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818397" cy="706016"/>
          </a:xfrm>
        </p:spPr>
        <p:txBody>
          <a:bodyPr/>
          <a:lstStyle/>
          <a:p>
            <a:r>
              <a:rPr lang="pl-PL" dirty="0"/>
              <a:t>Przeszukania terenów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0F3923-4138-C418-22B8-5B189D55C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07" y="1781138"/>
            <a:ext cx="5396896" cy="19364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l-PL" sz="2400" dirty="0"/>
              <a:t>w roku 2024 odbyło się </a:t>
            </a:r>
            <a:r>
              <a:rPr lang="pl-PL" sz="2400" b="1" dirty="0"/>
              <a:t>11</a:t>
            </a:r>
            <a:r>
              <a:rPr lang="pl-PL" sz="2400" dirty="0"/>
              <a:t> przeszukań terenu przy pomocy dronu oraz </a:t>
            </a:r>
            <a:br>
              <a:rPr lang="pl-PL" sz="2400" dirty="0"/>
            </a:br>
            <a:r>
              <a:rPr lang="pl-PL" sz="2400" dirty="0"/>
              <a:t>z wykorzystaniem psów do przeszukania terenu.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2870C9-9419-9956-D8B9-DCD552B8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72" y="1119321"/>
            <a:ext cx="5287818" cy="39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5325" y="628261"/>
            <a:ext cx="4053287" cy="808653"/>
          </a:xfrm>
        </p:spPr>
        <p:txBody>
          <a:bodyPr>
            <a:normAutofit fontScale="90000"/>
          </a:bodyPr>
          <a:lstStyle/>
          <a:p>
            <a:r>
              <a:rPr lang="pl-PL" dirty="0"/>
              <a:t>ODRA – 2024</a:t>
            </a:r>
            <a:br>
              <a:rPr lang="pl-PL" dirty="0"/>
            </a:br>
            <a:br>
              <a:rPr lang="pl-PL" sz="2700" dirty="0"/>
            </a:br>
            <a:br>
              <a:rPr lang="pl-PL" sz="2700" dirty="0"/>
            </a:br>
            <a:br>
              <a:rPr lang="pl-PL" sz="2700" dirty="0"/>
            </a:b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165EA21-4B48-2710-DBCF-AAC88E1BD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160588"/>
            <a:ext cx="5175249" cy="38814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6" y="5882555"/>
            <a:ext cx="1231499" cy="97544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C3CA19F-E77B-3F03-2155-261407BA2633}"/>
              </a:ext>
            </a:extLst>
          </p:cNvPr>
          <p:cNvSpPr txBox="1"/>
          <p:nvPr/>
        </p:nvSpPr>
        <p:spPr>
          <a:xfrm>
            <a:off x="1025676" y="1436914"/>
            <a:ext cx="507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W 2024 nie zgłaszano śnięcia ryb.</a:t>
            </a:r>
          </a:p>
        </p:txBody>
      </p:sp>
    </p:spTree>
    <p:extLst>
      <p:ext uri="{BB962C8B-B14F-4D97-AF65-F5344CB8AC3E}">
        <p14:creationId xmlns:p14="http://schemas.microsoft.com/office/powerpoint/2010/main" val="290275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08471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Dziękuje za uwagę.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70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1682" y="858416"/>
            <a:ext cx="9086689" cy="4460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accent1"/>
                </a:solidFill>
              </a:rPr>
              <a:t>Zapewnienie ochrony zdrowia publicznego przez: </a:t>
            </a:r>
          </a:p>
          <a:p>
            <a:r>
              <a:rPr lang="pl-PL" sz="2400" dirty="0"/>
              <a:t>	nadzór nad produkcją i obrotem produktami pochodzenia zwierzęcego,</a:t>
            </a:r>
          </a:p>
          <a:p>
            <a:r>
              <a:rPr lang="pl-PL" sz="2400" dirty="0"/>
              <a:t>	ochronę i monitorowanie zdrowia zwierząt,</a:t>
            </a:r>
          </a:p>
          <a:p>
            <a:r>
              <a:rPr lang="pl-PL" sz="2400" dirty="0"/>
              <a:t>	nadzór nad paszami, </a:t>
            </a:r>
          </a:p>
          <a:p>
            <a:r>
              <a:rPr lang="pl-PL" sz="2400" dirty="0"/>
              <a:t>	nadzór nad ubocznymi produktami pochodzenia zwierzęcego</a:t>
            </a:r>
          </a:p>
          <a:p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4" y="5783828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1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3266" y="794275"/>
            <a:ext cx="9376515" cy="54921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accent1"/>
                </a:solidFill>
              </a:rPr>
              <a:t>I.  Nadzór nad produkcją i obrotem produktami pochodzenia zwierzęcego:</a:t>
            </a:r>
          </a:p>
          <a:p>
            <a:r>
              <a:rPr lang="pl-PL" dirty="0"/>
              <a:t>1.Nadzór nad jakością zdrowotną środków spożywczych pochodzenia  </a:t>
            </a:r>
          </a:p>
          <a:p>
            <a:pPr marL="0" indent="0">
              <a:buNone/>
            </a:pPr>
            <a:r>
              <a:rPr lang="pl-PL" dirty="0"/>
              <a:t>        zwierzęcego, w tym nad przetwórstwem mięsa i mleka oraz pozyskiwaniem</a:t>
            </a:r>
          </a:p>
          <a:p>
            <a:pPr marL="0" indent="0">
              <a:buNone/>
            </a:pPr>
            <a:r>
              <a:rPr lang="pl-PL" dirty="0"/>
              <a:t>        produktów pszczelich i rybołówstwa:</a:t>
            </a:r>
          </a:p>
          <a:p>
            <a:pPr marL="0" indent="0">
              <a:buNone/>
            </a:pPr>
            <a:r>
              <a:rPr lang="pl-PL" dirty="0"/>
              <a:t>	 liczba przeprowadzonych kontroli: </a:t>
            </a:r>
            <a:r>
              <a:rPr lang="pl-PL" b="1" dirty="0"/>
              <a:t>98</a:t>
            </a:r>
            <a:r>
              <a:rPr lang="pl-PL" dirty="0"/>
              <a:t>,</a:t>
            </a:r>
          </a:p>
          <a:p>
            <a:pPr marL="0" indent="0">
              <a:buNone/>
            </a:pPr>
            <a:r>
              <a:rPr lang="pl-PL" dirty="0"/>
              <a:t>	 liczba pobranych prób: </a:t>
            </a:r>
            <a:r>
              <a:rPr lang="pl-PL" b="1" dirty="0"/>
              <a:t>35</a:t>
            </a:r>
            <a:r>
              <a:rPr lang="pl-PL" dirty="0"/>
              <a:t>.</a:t>
            </a:r>
          </a:p>
          <a:p>
            <a:r>
              <a:rPr lang="pl-PL" dirty="0"/>
              <a:t>2.	Nadzór nad ubojem zwierząt i badaniem mięsa: </a:t>
            </a:r>
          </a:p>
          <a:p>
            <a:pPr marL="0" indent="0">
              <a:buNone/>
            </a:pPr>
            <a:r>
              <a:rPr lang="pl-PL" dirty="0"/>
              <a:t>	 badanie mięsa na obecność włośni: </a:t>
            </a:r>
            <a:r>
              <a:rPr lang="pl-PL" b="1" dirty="0"/>
              <a:t>19</a:t>
            </a:r>
            <a:r>
              <a:rPr lang="pl-PL" dirty="0"/>
              <a:t> świń  na użytek własny i </a:t>
            </a:r>
            <a:r>
              <a:rPr lang="pl-PL" b="1" dirty="0"/>
              <a:t>508</a:t>
            </a:r>
            <a:r>
              <a:rPr lang="pl-PL" dirty="0"/>
              <a:t> dzików.</a:t>
            </a:r>
          </a:p>
          <a:p>
            <a:r>
              <a:rPr lang="pl-PL" dirty="0"/>
              <a:t>3.	Nadzór nad gospodarstwami pozyskującymi mleko:</a:t>
            </a:r>
          </a:p>
          <a:p>
            <a:pPr marL="0" indent="0">
              <a:buNone/>
            </a:pPr>
            <a:r>
              <a:rPr lang="pl-PL" dirty="0"/>
              <a:t>	liczba przeprowadzonych kontroli: </a:t>
            </a:r>
            <a:r>
              <a:rPr lang="pl-PL" b="1" dirty="0"/>
              <a:t>6</a:t>
            </a:r>
            <a:r>
              <a:rPr lang="pl-PL" dirty="0"/>
              <a:t>.</a:t>
            </a:r>
          </a:p>
          <a:p>
            <a:r>
              <a:rPr lang="pl-PL" dirty="0"/>
              <a:t>4.	Realizacja monitoringu żywności:</a:t>
            </a:r>
          </a:p>
          <a:p>
            <a:pPr marL="0" indent="0">
              <a:buNone/>
            </a:pPr>
            <a:r>
              <a:rPr lang="pl-PL" dirty="0"/>
              <a:t>	liczba pobranych prób: </a:t>
            </a:r>
            <a:r>
              <a:rPr lang="pl-PL" b="1" dirty="0"/>
              <a:t>11</a:t>
            </a:r>
            <a:r>
              <a:rPr lang="pl-PL" dirty="0"/>
              <a:t>.</a:t>
            </a:r>
          </a:p>
          <a:p>
            <a:r>
              <a:rPr lang="pl-PL" dirty="0"/>
              <a:t>5.	Rejestracja nowych podmiotów:</a:t>
            </a:r>
          </a:p>
          <a:p>
            <a:pPr marL="0" indent="0">
              <a:buNone/>
            </a:pPr>
            <a:r>
              <a:rPr lang="pl-PL" dirty="0"/>
              <a:t>	liczba zarejestrowanych RHD: </a:t>
            </a:r>
            <a:r>
              <a:rPr lang="pl-PL" b="1" dirty="0"/>
              <a:t>12</a:t>
            </a:r>
            <a:r>
              <a:rPr lang="pl-PL" dirty="0"/>
              <a:t>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9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9750" y="207035"/>
            <a:ext cx="9027829" cy="65043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accent1"/>
                </a:solidFill>
              </a:rPr>
              <a:t>II. Nadzór nad ochroną  zdrowia zwierząt:</a:t>
            </a:r>
          </a:p>
          <a:p>
            <a:r>
              <a:rPr lang="pl-PL" dirty="0"/>
              <a:t>1.	Prowadzenie monitoringu zwalczanych z urzędu chorób zakaźnych</a:t>
            </a:r>
          </a:p>
          <a:p>
            <a:pPr marL="0" indent="0">
              <a:buNone/>
            </a:pPr>
            <a:r>
              <a:rPr lang="pl-PL" dirty="0"/>
              <a:t>          zwierząt,  w tym odzwierzęcych oraz ich zwalczanie: </a:t>
            </a:r>
          </a:p>
          <a:p>
            <a:pPr marL="0" indent="0">
              <a:buNone/>
            </a:pPr>
            <a:r>
              <a:rPr lang="pl-PL" dirty="0"/>
              <a:t>	liczba przeprowadzonych badań: </a:t>
            </a:r>
            <a:r>
              <a:rPr lang="pl-PL" b="1" dirty="0"/>
              <a:t>2196</a:t>
            </a:r>
          </a:p>
          <a:p>
            <a:pPr marL="0" indent="0">
              <a:buNone/>
            </a:pPr>
            <a:r>
              <a:rPr lang="pl-PL" dirty="0"/>
              <a:t>	liczba dodatnich wyników, w których wdrożono postępowanie: </a:t>
            </a:r>
          </a:p>
          <a:p>
            <a:pPr>
              <a:buFontTx/>
              <a:buChar char="-"/>
            </a:pPr>
            <a:r>
              <a:rPr lang="pl-PL" b="1" dirty="0"/>
              <a:t>4 </a:t>
            </a:r>
            <a:r>
              <a:rPr lang="pl-PL" dirty="0"/>
              <a:t>dziki ASF (przeciwciała),</a:t>
            </a:r>
          </a:p>
          <a:p>
            <a:pPr>
              <a:buFontTx/>
              <a:buChar char="-"/>
            </a:pPr>
            <a:r>
              <a:rPr lang="pl-PL" dirty="0"/>
              <a:t>wdrożono postępowanie w związku ze zgłoszeniem objawów chorobowych grypy ptaków </a:t>
            </a:r>
            <a:r>
              <a:rPr lang="pl-PL" b="1" dirty="0"/>
              <a:t>44101</a:t>
            </a:r>
            <a:r>
              <a:rPr lang="pl-PL" dirty="0"/>
              <a:t> indyków objętych postępowaniem w Borkowicach </a:t>
            </a:r>
            <a:br>
              <a:rPr lang="pl-PL" dirty="0"/>
            </a:br>
            <a:r>
              <a:rPr lang="pl-PL" dirty="0"/>
              <a:t>i </a:t>
            </a:r>
            <a:r>
              <a:rPr lang="pl-PL" b="1" dirty="0"/>
              <a:t>23 </a:t>
            </a:r>
            <a:r>
              <a:rPr lang="pl-PL" dirty="0"/>
              <a:t>sztuk ptactwa trzymanego w niewoli (kury i gęsi) w Kopaniu.</a:t>
            </a:r>
          </a:p>
          <a:p>
            <a:r>
              <a:rPr lang="pl-PL" dirty="0"/>
              <a:t>2.	Realizacja programów zwalczania chorób:</a:t>
            </a:r>
          </a:p>
          <a:p>
            <a:pPr marL="0" indent="0">
              <a:buNone/>
            </a:pPr>
            <a:r>
              <a:rPr lang="pl-PL" dirty="0"/>
              <a:t>	gąbczastej encefalopatii bydła,</a:t>
            </a:r>
          </a:p>
          <a:p>
            <a:pPr marL="0" indent="0">
              <a:buNone/>
            </a:pPr>
            <a:r>
              <a:rPr lang="pl-PL" dirty="0"/>
              <a:t>	wścieklizny,</a:t>
            </a:r>
          </a:p>
          <a:p>
            <a:pPr marL="0" indent="0">
              <a:buNone/>
            </a:pPr>
            <a:r>
              <a:rPr lang="pl-PL" dirty="0"/>
              <a:t>	choroby </a:t>
            </a:r>
            <a:r>
              <a:rPr lang="pl-PL" dirty="0" err="1"/>
              <a:t>Aujeszkyego</a:t>
            </a:r>
            <a:r>
              <a:rPr lang="pl-PL" dirty="0"/>
              <a:t> u świń,</a:t>
            </a:r>
          </a:p>
          <a:p>
            <a:pPr marL="0" indent="0">
              <a:buNone/>
            </a:pPr>
            <a:r>
              <a:rPr lang="pl-PL" dirty="0"/>
              <a:t>	niektórych </a:t>
            </a:r>
            <a:r>
              <a:rPr lang="pl-PL" dirty="0" err="1"/>
              <a:t>serotypów</a:t>
            </a:r>
            <a:r>
              <a:rPr lang="pl-PL" dirty="0"/>
              <a:t> Salmonella w stadach drobiu,</a:t>
            </a:r>
          </a:p>
          <a:p>
            <a:pPr marL="0" indent="0">
              <a:buNone/>
            </a:pPr>
            <a:r>
              <a:rPr lang="pl-PL" dirty="0"/>
              <a:t>	wykrywanie zakażeń wirusem choroby niebieskiego języka,</a:t>
            </a:r>
          </a:p>
          <a:p>
            <a:pPr marL="0" indent="0">
              <a:buNone/>
            </a:pPr>
            <a:r>
              <a:rPr lang="pl-PL" dirty="0"/>
              <a:t>	wykrywanie zakażeń wirusem grypy ptaków,</a:t>
            </a:r>
          </a:p>
          <a:p>
            <a:pPr marL="0" indent="0">
              <a:buNone/>
            </a:pPr>
            <a:r>
              <a:rPr lang="pl-PL" dirty="0"/>
              <a:t>	 wykrywanie zakażeń wirusem afrykańskiego pomoru świń.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65" y="5995358"/>
            <a:ext cx="1089085" cy="8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3797" y="1051658"/>
            <a:ext cx="5304523" cy="10725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Afrykański Pomór Świń-ASF ROK 2024</a:t>
            </a:r>
            <a:br>
              <a:rPr lang="pl-PL" dirty="0"/>
            </a:br>
            <a:br>
              <a:rPr lang="pl-PL" dirty="0"/>
            </a:br>
            <a:r>
              <a:rPr lang="pl-PL" dirty="0">
                <a:solidFill>
                  <a:schemeClr val="tx1"/>
                </a:solidFill>
              </a:rPr>
              <a:t>- </a:t>
            </a:r>
            <a:r>
              <a:rPr lang="pl-PL" sz="2700" dirty="0">
                <a:solidFill>
                  <a:schemeClr val="tx1"/>
                </a:solidFill>
              </a:rPr>
              <a:t>liczba ognisk 4 (dziki odstrzelone)</a:t>
            </a:r>
            <a:br>
              <a:rPr lang="pl-PL" sz="3100" dirty="0"/>
            </a:br>
            <a:endParaRPr lang="pl-PL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C4B7794E-A208-CDF0-9983-8C6BDD206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396" y="566467"/>
            <a:ext cx="5304523" cy="589552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97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81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278" y="446527"/>
            <a:ext cx="3900310" cy="1072552"/>
          </a:xfrm>
        </p:spPr>
        <p:txBody>
          <a:bodyPr>
            <a:normAutofit fontScale="90000"/>
          </a:bodyPr>
          <a:lstStyle/>
          <a:p>
            <a:r>
              <a:rPr lang="pl-PL" dirty="0"/>
              <a:t>HPAI – ROK 2024 </a:t>
            </a:r>
            <a:br>
              <a:rPr lang="pl-PL" dirty="0"/>
            </a:br>
            <a:r>
              <a:rPr lang="pl-PL" sz="3600" dirty="0"/>
              <a:t> - liczba ognisk 3</a:t>
            </a:r>
            <a:br>
              <a:rPr lang="pl-PL" dirty="0"/>
            </a:br>
            <a:br>
              <a:rPr lang="pl-PL" dirty="0"/>
            </a:br>
            <a:br>
              <a:rPr lang="pl-PL" sz="3100" dirty="0"/>
            </a:br>
            <a:endParaRPr lang="pl-PL" dirty="0"/>
          </a:p>
        </p:txBody>
      </p:sp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04B80DCD-3E95-ADED-82A6-A9693FC6B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9360" y="235363"/>
            <a:ext cx="5571622" cy="638727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97" y="5882555"/>
            <a:ext cx="1231499" cy="97544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D271033-CEEE-A6F5-8EFC-3C495B1CE343}"/>
              </a:ext>
            </a:extLst>
          </p:cNvPr>
          <p:cNvSpPr txBox="1"/>
          <p:nvPr/>
        </p:nvSpPr>
        <p:spPr>
          <a:xfrm>
            <a:off x="578384" y="1727571"/>
            <a:ext cx="42642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Ogniska grypy ptaków:</a:t>
            </a:r>
          </a:p>
          <a:p>
            <a:endParaRPr lang="pl-PL" sz="2400" dirty="0"/>
          </a:p>
          <a:p>
            <a:pPr marL="342900" indent="-342900">
              <a:buFontTx/>
              <a:buChar char="-"/>
            </a:pPr>
            <a:r>
              <a:rPr lang="pl-PL" sz="2400" dirty="0"/>
              <a:t>łabędź niemy</a:t>
            </a:r>
            <a:br>
              <a:rPr lang="pl-PL" sz="2400" dirty="0"/>
            </a:br>
            <a:r>
              <a:rPr lang="pl-PL" sz="2400" dirty="0"/>
              <a:t>Brzegu (28.01.2024r.)</a:t>
            </a:r>
          </a:p>
          <a:p>
            <a:pPr marL="342900" indent="-342900">
              <a:buFontTx/>
              <a:buChar char="-"/>
            </a:pPr>
            <a:endParaRPr lang="pl-PL" sz="2400" dirty="0"/>
          </a:p>
          <a:p>
            <a:pPr marL="342900" indent="-342900">
              <a:buFontTx/>
              <a:buChar char="-"/>
            </a:pPr>
            <a:r>
              <a:rPr lang="pl-PL" sz="2400" dirty="0"/>
              <a:t>indyk rzeźny</a:t>
            </a:r>
            <a:br>
              <a:rPr lang="pl-PL" sz="2400" dirty="0"/>
            </a:br>
            <a:r>
              <a:rPr lang="pl-PL" sz="2400" dirty="0"/>
              <a:t>Borkowice (12.02.2024 r.)</a:t>
            </a:r>
          </a:p>
          <a:p>
            <a:pPr marL="342900" indent="-342900">
              <a:buFontTx/>
              <a:buChar char="-"/>
            </a:pPr>
            <a:endParaRPr lang="pl-PL" sz="2400" dirty="0"/>
          </a:p>
          <a:p>
            <a:pPr marL="342900" indent="-342900">
              <a:buFontTx/>
              <a:buChar char="-"/>
            </a:pPr>
            <a:r>
              <a:rPr lang="pl-PL" sz="2400" dirty="0"/>
              <a:t>ptaki żyjące w niewoli</a:t>
            </a:r>
            <a:br>
              <a:rPr lang="pl-PL" sz="2400" dirty="0"/>
            </a:br>
            <a:r>
              <a:rPr lang="pl-PL" sz="2400" dirty="0"/>
              <a:t>Kopanie (13.02.2024 r.)</a:t>
            </a:r>
          </a:p>
          <a:p>
            <a:pPr marL="342900" indent="-342900">
              <a:buFontTx/>
              <a:buChar char="-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17494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55905B0-2D9E-AE5C-4D99-96DEDB8A4A41}"/>
              </a:ext>
            </a:extLst>
          </p:cNvPr>
          <p:cNvSpPr txBox="1"/>
          <p:nvPr/>
        </p:nvSpPr>
        <p:spPr>
          <a:xfrm>
            <a:off x="600374" y="1147280"/>
            <a:ext cx="134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</a:rPr>
              <a:t>Borkowice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DF7410-201F-2307-D861-4EE6D1AE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87" y="3215575"/>
            <a:ext cx="5623042" cy="328824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51D00F-0CD0-5DF4-2AD6-1306F30C1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58" y="3114722"/>
            <a:ext cx="5623042" cy="33891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3537C5-23D9-0ED8-BC64-5F2867FA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217" y="91052"/>
            <a:ext cx="4450598" cy="33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9128" y="450793"/>
            <a:ext cx="9285295" cy="5431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accent1"/>
                </a:solidFill>
              </a:rPr>
              <a:t>cd. II. Nadzór nad ochroną  zdrowia zwierząt:</a:t>
            </a:r>
            <a:endParaRPr lang="pl-PL" dirty="0"/>
          </a:p>
          <a:p>
            <a:r>
              <a:rPr lang="pl-PL" dirty="0"/>
              <a:t>3. Nadzór nad obrotem, handlem i transportem zwierząt: </a:t>
            </a:r>
            <a:r>
              <a:rPr lang="pl-PL" b="1" dirty="0"/>
              <a:t>20</a:t>
            </a:r>
            <a:r>
              <a:rPr lang="pl-PL" dirty="0"/>
              <a:t> kontroli. </a:t>
            </a:r>
          </a:p>
          <a:p>
            <a:r>
              <a:rPr lang="pl-PL" dirty="0"/>
              <a:t>4. Kontrole warunków utrzymania zwierząt: </a:t>
            </a:r>
            <a:r>
              <a:rPr lang="pl-PL" b="1" dirty="0"/>
              <a:t>12</a:t>
            </a:r>
            <a:r>
              <a:rPr lang="pl-PL" dirty="0"/>
              <a:t> kontroli dotyczących zwierząt domowych oraz </a:t>
            </a:r>
            <a:r>
              <a:rPr lang="pl-PL" b="1" dirty="0"/>
              <a:t>28</a:t>
            </a:r>
            <a:r>
              <a:rPr lang="pl-PL" dirty="0"/>
              <a:t> kontroli dotyczących zwierząt gospodarskich.</a:t>
            </a:r>
          </a:p>
          <a:p>
            <a:r>
              <a:rPr lang="pl-PL" dirty="0"/>
              <a:t>5. Kontrole identyfikacji i rejestracji zwierząt: </a:t>
            </a:r>
            <a:r>
              <a:rPr lang="pl-PL" b="1" dirty="0"/>
              <a:t>7</a:t>
            </a:r>
            <a:r>
              <a:rPr lang="pl-PL" dirty="0"/>
              <a:t>.</a:t>
            </a:r>
          </a:p>
          <a:p>
            <a:r>
              <a:rPr lang="pl-PL" dirty="0"/>
              <a:t>6. Kontrole schroniska dla zwierząt: </a:t>
            </a:r>
            <a:r>
              <a:rPr lang="pl-PL" b="1" dirty="0"/>
              <a:t>2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>
                <a:solidFill>
                  <a:schemeClr val="accent1"/>
                </a:solidFill>
              </a:rPr>
              <a:t>III.	Nadzór i monitoring w zakresie produkcji i wykorzystania pasz: </a:t>
            </a:r>
          </a:p>
          <a:p>
            <a:pPr marL="0" indent="0">
              <a:buNone/>
            </a:pPr>
            <a:r>
              <a:rPr lang="pl-PL" dirty="0"/>
              <a:t>	liczba przeprowadzonych kontroli: 89.</a:t>
            </a:r>
          </a:p>
          <a:p>
            <a:pPr marL="0" indent="0">
              <a:buNone/>
            </a:pPr>
            <a:r>
              <a:rPr lang="pl-PL" dirty="0"/>
              <a:t>	liczba pobranych prób: 56 (monitoring), 7 (urzędowe).</a:t>
            </a:r>
          </a:p>
          <a:p>
            <a:pPr marL="0" indent="0">
              <a:buNone/>
            </a:pPr>
            <a:r>
              <a:rPr lang="pl-PL" dirty="0"/>
              <a:t>	liczba dodatnich wyników, w których wdrożonych postępowanie: 1</a:t>
            </a:r>
          </a:p>
          <a:p>
            <a:endParaRPr lang="pl-PL" dirty="0"/>
          </a:p>
          <a:p>
            <a:r>
              <a:rPr lang="pl-PL" dirty="0">
                <a:solidFill>
                  <a:schemeClr val="accent1"/>
                </a:solidFill>
              </a:rPr>
              <a:t>IV.	Nadzór nad wytwarzaniem, obrotem i wykorzystaniem ubocznych produktów pochodzenia zwierzęcego:</a:t>
            </a:r>
          </a:p>
          <a:p>
            <a:pPr marL="0" indent="0">
              <a:buNone/>
            </a:pPr>
            <a:r>
              <a:rPr lang="pl-PL" dirty="0"/>
              <a:t>	liczba przeprowadzonych kontroli: 21.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71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1845" y="1010816"/>
            <a:ext cx="9237306" cy="4204996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V. Prowadzenie działalności w zakresie przeciwdziałania chorobom zakaźnym zwierząt, w związku z zagrożeniem Afrykańskim Pomorem Świń (ASF) oraz wysoce zjadliwą grypą ptaków (HPAI)</a:t>
            </a:r>
          </a:p>
          <a:p>
            <a:pPr marL="0" indent="0" algn="just">
              <a:buNone/>
            </a:pPr>
            <a:r>
              <a:rPr lang="pl-PL" dirty="0"/>
              <a:t>	Przeprowadzono </a:t>
            </a:r>
            <a:r>
              <a:rPr lang="pl-PL" b="1" dirty="0"/>
              <a:t>52</a:t>
            </a:r>
            <a:r>
              <a:rPr lang="pl-PL" dirty="0"/>
              <a:t> kontrole w zakresie bioasekuracji gospodarstw utrzymujących świnie i drób. W przypadkach stwierdzenia naruszeń przepisów weterynaryjnych wszczynano postepowanie administracyjne w celu wyegzekwowania spełniania przez podmioty wymagań prawnych. </a:t>
            </a:r>
          </a:p>
          <a:p>
            <a:pPr marL="0" indent="0" algn="just">
              <a:buNone/>
            </a:pPr>
            <a:r>
              <a:rPr lang="pl-PL" dirty="0"/>
              <a:t>	Przeprowadzono szkolenia i kampanie informacyjne dla rolników, myśliwych, lekarzy weterynarii wolnej praktyki oraz osób utrzymujących świnie i ptaki przy współudziale OODR, Urzędów Gmin, Sołectw i Nadleśnictwa.</a:t>
            </a:r>
          </a:p>
          <a:p>
            <a:pPr marL="0" indent="0" algn="just">
              <a:buNone/>
            </a:pPr>
            <a:r>
              <a:rPr lang="pl-PL" dirty="0"/>
              <a:t>	Przeprowadzono odstrzał sanitarny dzików zgodnie z wydanym przez Wojewodę Opolskiego Rozporządzeniem.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4" y="5882555"/>
            <a:ext cx="1231499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4437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445</TotalTime>
  <Words>909</Words>
  <Application>Microsoft Office PowerPoint</Application>
  <PresentationFormat>Panoramiczny</PresentationFormat>
  <Paragraphs>90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Trebuchet MS</vt:lpstr>
      <vt:lpstr>Wingdings</vt:lpstr>
      <vt:lpstr>Wingdings 3</vt:lpstr>
      <vt:lpstr>Faseta</vt:lpstr>
      <vt:lpstr>INSPEKCJA WETERYNARYJNA  Powiatowy Lekarz Weterynarii w Brzegu Laura Tyczyńska-Sudoł</vt:lpstr>
      <vt:lpstr>Prezentacja programu PowerPoint</vt:lpstr>
      <vt:lpstr>Prezentacja programu PowerPoint</vt:lpstr>
      <vt:lpstr>Prezentacja programu PowerPoint</vt:lpstr>
      <vt:lpstr>Afrykański Pomór Świń-ASF ROK 2024  - liczba ognisk 4 (dziki odstrzelone) </vt:lpstr>
      <vt:lpstr>HPAI – ROK 2024   - liczba ognisk 3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Przeszukania terenów</vt:lpstr>
      <vt:lpstr>ODRA – 2024    </vt:lpstr>
      <vt:lpstr>Dziękuje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Powiatowy Inspektorat Weterynarii w Brzegu</dc:title>
  <dc:creator>PLWBrzeg</dc:creator>
  <cp:lastModifiedBy>Janusz Koronkiewicz</cp:lastModifiedBy>
  <cp:revision>33</cp:revision>
  <dcterms:created xsi:type="dcterms:W3CDTF">2022-04-08T10:50:33Z</dcterms:created>
  <dcterms:modified xsi:type="dcterms:W3CDTF">2025-05-15T11:36:24Z</dcterms:modified>
</cp:coreProperties>
</file>