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70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3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7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815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0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738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6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8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3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9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5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4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4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5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0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8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1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iw.brzeg@wiw.opole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8021" y="2956625"/>
            <a:ext cx="9238890" cy="1646302"/>
          </a:xfrm>
        </p:spPr>
        <p:txBody>
          <a:bodyPr/>
          <a:lstStyle/>
          <a:p>
            <a:pPr algn="ctr"/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INSPEKCJA WETERYNARYJNA</a:t>
            </a:r>
            <a:b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Powiatowy Lekarz Weterynarii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Brzegu</a:t>
            </a:r>
            <a:br>
              <a:rPr lang="pl-PL" sz="4400" dirty="0"/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Laura Tyczyńska-Sudoł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116" y="5900841"/>
            <a:ext cx="6910364" cy="767377"/>
          </a:xfrm>
        </p:spPr>
        <p:txBody>
          <a:bodyPr>
            <a:normAutofit/>
          </a:bodyPr>
          <a:lstStyle/>
          <a:p>
            <a:r>
              <a:rPr lang="pl-PL" dirty="0"/>
              <a:t>Powiatowy Inspektorat Weterynarii ul. Oławska 25, 49-306 Brzeg</a:t>
            </a:r>
          </a:p>
          <a:p>
            <a:r>
              <a:rPr lang="pl-PL" dirty="0"/>
              <a:t>tel. (77) 416 37 44, e-mail: </a:t>
            </a:r>
            <a:r>
              <a:rPr lang="pl-PL" dirty="0">
                <a:hlinkClick r:id="rId2"/>
              </a:rPr>
              <a:t>piw.brzeg@wiw.opole.pl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20" y="5797325"/>
            <a:ext cx="1231803" cy="97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6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8A6F6-F498-CCFA-F943-5E45E48A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818397" cy="706016"/>
          </a:xfrm>
        </p:spPr>
        <p:txBody>
          <a:bodyPr/>
          <a:lstStyle/>
          <a:p>
            <a:r>
              <a:rPr lang="pl-PL" dirty="0"/>
              <a:t>Przeszukania terenów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0F3923-4138-C418-22B8-5B189D55C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07" y="1781138"/>
            <a:ext cx="5396896" cy="19364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w roku 2025 odbyły się </a:t>
            </a:r>
            <a:r>
              <a:rPr lang="pl-PL" sz="2400" b="1" dirty="0"/>
              <a:t>4</a:t>
            </a:r>
            <a:r>
              <a:rPr lang="pl-PL" sz="2400" dirty="0"/>
              <a:t> przeszukania terenu w celu znalezienia padłych dzików lub ich szczątków, przy pomocy dronu oraz </a:t>
            </a:r>
            <a:br>
              <a:rPr lang="pl-PL" sz="2400" dirty="0"/>
            </a:br>
            <a:r>
              <a:rPr lang="pl-PL" sz="2400" dirty="0"/>
              <a:t>z wykorzystaniem psów do przeszukania terenu.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Nie znaleziono szczątków padłych dzików.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2870C9-9419-9956-D8B9-DCD552B8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872" y="1119321"/>
            <a:ext cx="5287818" cy="39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8085" y="310263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Dziękuje za uwagę.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70" y="5882555"/>
            <a:ext cx="1231499" cy="97544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7118E71-D983-DC14-9981-867913EEC47C}"/>
              </a:ext>
            </a:extLst>
          </p:cNvPr>
          <p:cNvSpPr txBox="1"/>
          <p:nvPr/>
        </p:nvSpPr>
        <p:spPr>
          <a:xfrm>
            <a:off x="1742535" y="1268083"/>
            <a:ext cx="634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2025 roku nie wystąpiły żadne choroby zakaźne zwierząt na terenie powiatu brzeskiego.</a:t>
            </a:r>
          </a:p>
        </p:txBody>
      </p:sp>
    </p:spTree>
    <p:extLst>
      <p:ext uri="{BB962C8B-B14F-4D97-AF65-F5344CB8AC3E}">
        <p14:creationId xmlns:p14="http://schemas.microsoft.com/office/powerpoint/2010/main" val="6404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1682" y="858416"/>
            <a:ext cx="8406001" cy="44600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accent1"/>
                </a:solidFill>
              </a:rPr>
              <a:t>Zapewnienie ochrony zdrowia publicznego przez: </a:t>
            </a:r>
          </a:p>
          <a:p>
            <a:pPr marL="0" indent="0">
              <a:buNone/>
            </a:pPr>
            <a:endParaRPr lang="pl-PL" sz="2400" dirty="0">
              <a:solidFill>
                <a:schemeClr val="accent1"/>
              </a:solidFill>
            </a:endParaRPr>
          </a:p>
          <a:p>
            <a:r>
              <a:rPr lang="pl-PL" sz="2400" dirty="0"/>
              <a:t>	nadzór nad produkcją i obrotem produktami pochodzenia zwierzęcego,</a:t>
            </a:r>
          </a:p>
          <a:p>
            <a:endParaRPr lang="pl-PL" sz="2400" dirty="0"/>
          </a:p>
          <a:p>
            <a:r>
              <a:rPr lang="pl-PL" sz="2400" dirty="0"/>
              <a:t>	ochronę i monitorowanie zdrowia zwierząt,</a:t>
            </a:r>
          </a:p>
          <a:p>
            <a:endParaRPr lang="pl-PL" sz="2400" dirty="0"/>
          </a:p>
          <a:p>
            <a:r>
              <a:rPr lang="pl-PL" sz="2400" dirty="0"/>
              <a:t>	nadzór nad paszami, </a:t>
            </a:r>
          </a:p>
          <a:p>
            <a:endParaRPr lang="pl-PL" sz="2400" dirty="0"/>
          </a:p>
          <a:p>
            <a:r>
              <a:rPr lang="pl-PL" sz="2400" dirty="0"/>
              <a:t>	nadzór nad ubocznymi produktami pochodzenia zwierzęcego</a:t>
            </a:r>
          </a:p>
          <a:p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24" y="5783828"/>
            <a:ext cx="123149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1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1675" y="379563"/>
            <a:ext cx="7707216" cy="5633048"/>
          </a:xfrm>
        </p:spPr>
        <p:txBody>
          <a:bodyPr>
            <a:normAutofit fontScale="77500" lnSpcReduction="20000"/>
          </a:bodyPr>
          <a:lstStyle/>
          <a:p>
            <a:pPr marL="400050" indent="-400050">
              <a:buAutoNum type="romanUcPeriod"/>
            </a:pPr>
            <a:r>
              <a:rPr lang="pl-PL" dirty="0">
                <a:solidFill>
                  <a:schemeClr val="accent1"/>
                </a:solidFill>
              </a:rPr>
              <a:t>Nadzór nad produkcją i obrotem produktami pochodzenia zwierzęcego:</a:t>
            </a:r>
          </a:p>
          <a:p>
            <a:pPr marL="400050" indent="-400050">
              <a:buAutoNum type="romanUcPeriod"/>
            </a:pPr>
            <a:endParaRPr lang="pl-PL" dirty="0">
              <a:solidFill>
                <a:schemeClr val="accent1"/>
              </a:solidFill>
            </a:endParaRPr>
          </a:p>
          <a:p>
            <a:r>
              <a:rPr lang="pl-PL" dirty="0"/>
              <a:t>1.Nadzór nad jakością zdrowotną środków spożywczych pochodzenia  </a:t>
            </a:r>
          </a:p>
          <a:p>
            <a:pPr marL="0" indent="0">
              <a:buNone/>
            </a:pPr>
            <a:r>
              <a:rPr lang="pl-PL" dirty="0"/>
              <a:t>        zwierzęcego, w tym </a:t>
            </a:r>
            <a:r>
              <a:rPr lang="pl-PL" b="1" dirty="0"/>
              <a:t>nad przetwórstwem mięsa i mleka </a:t>
            </a:r>
            <a:r>
              <a:rPr lang="pl-PL" dirty="0"/>
              <a:t>oraz pozyskiwaniem</a:t>
            </a:r>
          </a:p>
          <a:p>
            <a:pPr marL="0" indent="0">
              <a:buNone/>
            </a:pPr>
            <a:r>
              <a:rPr lang="pl-PL" dirty="0"/>
              <a:t>        produktów pszczelich i rybołówstwa:</a:t>
            </a:r>
          </a:p>
          <a:p>
            <a:pPr marL="0" indent="0">
              <a:buNone/>
            </a:pPr>
            <a:r>
              <a:rPr lang="pl-PL" dirty="0"/>
              <a:t>	 liczba przeprowadzonych kontroli: </a:t>
            </a:r>
            <a:r>
              <a:rPr lang="pl-PL" b="1" dirty="0"/>
              <a:t>117</a:t>
            </a:r>
            <a:r>
              <a:rPr lang="pl-PL" dirty="0"/>
              <a:t>,</a:t>
            </a:r>
          </a:p>
          <a:p>
            <a:pPr marL="0" indent="0">
              <a:buNone/>
            </a:pPr>
            <a:r>
              <a:rPr lang="pl-PL" dirty="0"/>
              <a:t>	 liczba pobranych prób: </a:t>
            </a:r>
            <a:r>
              <a:rPr lang="pl-PL" b="1" dirty="0"/>
              <a:t>32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2.	Nadzór nad ubojem zwierząt i badaniem mięsa (obecność włośni): </a:t>
            </a:r>
          </a:p>
          <a:p>
            <a:pPr marL="0" indent="0">
              <a:buNone/>
            </a:pPr>
            <a:r>
              <a:rPr lang="pl-PL" dirty="0"/>
              <a:t>	zbadano </a:t>
            </a:r>
            <a:r>
              <a:rPr lang="pl-PL" b="1" dirty="0"/>
              <a:t>10</a:t>
            </a:r>
            <a:r>
              <a:rPr lang="pl-PL" dirty="0"/>
              <a:t> świń i </a:t>
            </a:r>
            <a:r>
              <a:rPr lang="pl-PL" b="1" dirty="0"/>
              <a:t>431</a:t>
            </a:r>
            <a:r>
              <a:rPr lang="pl-PL" dirty="0"/>
              <a:t> dzików.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3.	Nadzór nad gospodarstwami pozyskującymi mleko:</a:t>
            </a:r>
          </a:p>
          <a:p>
            <a:pPr marL="0" indent="0">
              <a:buNone/>
            </a:pPr>
            <a:r>
              <a:rPr lang="pl-PL" dirty="0"/>
              <a:t>	liczba przeprowadzonych kontroli: </a:t>
            </a:r>
            <a:r>
              <a:rPr lang="pl-PL" b="1" dirty="0"/>
              <a:t>6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4.	Realizacja </a:t>
            </a:r>
            <a:r>
              <a:rPr lang="pl-PL" b="1" dirty="0"/>
              <a:t>monitoringu żywności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	liczba pobranych prób: </a:t>
            </a:r>
            <a:r>
              <a:rPr lang="pl-PL" b="1" dirty="0"/>
              <a:t>12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5.	Rejestracja nowych podmiotów:</a:t>
            </a:r>
          </a:p>
          <a:p>
            <a:pPr marL="0" indent="0">
              <a:buNone/>
            </a:pPr>
            <a:r>
              <a:rPr lang="pl-PL" dirty="0"/>
              <a:t>	liczba zarejestrowanych </a:t>
            </a:r>
            <a:r>
              <a:rPr lang="pl-PL" b="1" dirty="0"/>
              <a:t>RHD</a:t>
            </a:r>
            <a:r>
              <a:rPr lang="pl-PL" dirty="0"/>
              <a:t>: </a:t>
            </a:r>
            <a:r>
              <a:rPr lang="pl-PL" b="1" dirty="0"/>
              <a:t>9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39" y="5882555"/>
            <a:ext cx="123149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9750" y="207035"/>
            <a:ext cx="9027829" cy="65043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</a:rPr>
              <a:t>II. Nadzór nad ochroną  zdrowia zwierząt:</a:t>
            </a: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</a:endParaRPr>
          </a:p>
          <a:p>
            <a:r>
              <a:rPr lang="pl-PL" dirty="0"/>
              <a:t>1.	Prowadzenie monitoringu chorób zakaźnych zwierząt, </a:t>
            </a:r>
            <a:br>
              <a:rPr lang="pl-PL" dirty="0"/>
            </a:br>
            <a:r>
              <a:rPr lang="pl-PL" dirty="0"/>
              <a:t>zwalczanych z urzędu, w tym odzwierzęcych oraz ich zwalczanie: </a:t>
            </a:r>
          </a:p>
          <a:p>
            <a:pPr marL="0" indent="0">
              <a:buNone/>
            </a:pPr>
            <a:r>
              <a:rPr lang="pl-PL" dirty="0"/>
              <a:t>	liczba przeprowadzonych badań: </a:t>
            </a:r>
            <a:r>
              <a:rPr lang="pl-PL" b="1" dirty="0"/>
              <a:t>3877</a:t>
            </a:r>
          </a:p>
          <a:p>
            <a:pPr marL="0" indent="0">
              <a:buNone/>
            </a:pPr>
            <a:r>
              <a:rPr lang="pl-PL" dirty="0"/>
              <a:t>	</a:t>
            </a:r>
            <a:r>
              <a:rPr lang="pl-PL" u="sng" dirty="0"/>
              <a:t>liczba dodatnich wyników</a:t>
            </a:r>
            <a:r>
              <a:rPr lang="pl-PL" dirty="0"/>
              <a:t>, w których wdrożono postępowanie: </a:t>
            </a:r>
          </a:p>
          <a:p>
            <a:pPr>
              <a:buFontTx/>
              <a:buChar char="-"/>
            </a:pPr>
            <a:r>
              <a:rPr lang="pl-PL" dirty="0"/>
              <a:t>ASF</a:t>
            </a:r>
            <a:r>
              <a:rPr lang="pl-PL" b="1" dirty="0"/>
              <a:t> </a:t>
            </a:r>
            <a:r>
              <a:rPr lang="pl-PL" dirty="0"/>
              <a:t>dziki </a:t>
            </a:r>
            <a:r>
              <a:rPr lang="pl-PL" b="1" dirty="0"/>
              <a:t>0</a:t>
            </a:r>
            <a:r>
              <a:rPr lang="pl-PL" dirty="0"/>
              <a:t>, </a:t>
            </a:r>
          </a:p>
          <a:p>
            <a:pPr>
              <a:buFontTx/>
              <a:buChar char="-"/>
            </a:pPr>
            <a:r>
              <a:rPr lang="pl-PL" dirty="0"/>
              <a:t>HPAI </a:t>
            </a:r>
            <a:r>
              <a:rPr lang="pl-PL" b="1" dirty="0"/>
              <a:t>1 łabędź niemy </a:t>
            </a:r>
            <a:r>
              <a:rPr lang="pl-PL" dirty="0"/>
              <a:t>(żwirownia Kantorowice)</a:t>
            </a:r>
          </a:p>
          <a:p>
            <a:pPr>
              <a:buFontTx/>
              <a:buChar char="-"/>
            </a:pPr>
            <a:endParaRPr lang="pl-PL" dirty="0"/>
          </a:p>
          <a:p>
            <a:r>
              <a:rPr lang="pl-PL" dirty="0"/>
              <a:t>2.	Realizacja programów zwalczania chorób:</a:t>
            </a:r>
          </a:p>
          <a:p>
            <a:pPr marL="0" indent="0">
              <a:buNone/>
            </a:pPr>
            <a:r>
              <a:rPr lang="pl-PL" dirty="0"/>
              <a:t>	gąbczastej encefalopatii bydła,</a:t>
            </a:r>
          </a:p>
          <a:p>
            <a:pPr marL="0" indent="0">
              <a:buNone/>
            </a:pPr>
            <a:r>
              <a:rPr lang="pl-PL" dirty="0"/>
              <a:t>	wścieklizny,</a:t>
            </a:r>
          </a:p>
          <a:p>
            <a:pPr marL="0" indent="0">
              <a:buNone/>
            </a:pPr>
            <a:r>
              <a:rPr lang="pl-PL" dirty="0"/>
              <a:t>	choroby </a:t>
            </a:r>
            <a:r>
              <a:rPr lang="pl-PL" dirty="0" err="1"/>
              <a:t>Aujeszkyego</a:t>
            </a:r>
            <a:r>
              <a:rPr lang="pl-PL" dirty="0"/>
              <a:t> u świń,</a:t>
            </a:r>
          </a:p>
          <a:p>
            <a:pPr marL="0" indent="0">
              <a:buNone/>
            </a:pPr>
            <a:r>
              <a:rPr lang="pl-PL" dirty="0"/>
              <a:t>	niektórych </a:t>
            </a:r>
            <a:r>
              <a:rPr lang="pl-PL" dirty="0" err="1"/>
              <a:t>serotypów</a:t>
            </a:r>
            <a:r>
              <a:rPr lang="pl-PL" dirty="0"/>
              <a:t> Salmonella w stadach drobiu,</a:t>
            </a:r>
          </a:p>
          <a:p>
            <a:pPr marL="0" indent="0">
              <a:buNone/>
            </a:pPr>
            <a:r>
              <a:rPr lang="pl-PL" dirty="0"/>
              <a:t>	wykrywanie zakażeń wirusem choroby niebieskiego języka,</a:t>
            </a:r>
          </a:p>
          <a:p>
            <a:pPr marL="0" indent="0">
              <a:buNone/>
            </a:pPr>
            <a:r>
              <a:rPr lang="pl-PL" dirty="0"/>
              <a:t>	wykrywanie zakażeń wirusem grypy ptaków,</a:t>
            </a:r>
          </a:p>
          <a:p>
            <a:pPr marL="0" indent="0">
              <a:buNone/>
            </a:pPr>
            <a:r>
              <a:rPr lang="pl-PL" dirty="0"/>
              <a:t>	 wykrywanie zakażeń wirusem afrykańskiego pomoru świń.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65" y="5995358"/>
            <a:ext cx="1089085" cy="8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3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19841" y="355903"/>
            <a:ext cx="8583284" cy="5431762"/>
          </a:xfrm>
        </p:spPr>
        <p:txBody>
          <a:bodyPr>
            <a:normAutofit/>
          </a:bodyPr>
          <a:lstStyle/>
          <a:p>
            <a:r>
              <a:rPr lang="pl-PL" dirty="0"/>
              <a:t>3. Nadzór nad obrotem, handlem i transportem zwierząt: </a:t>
            </a:r>
            <a:r>
              <a:rPr lang="pl-PL" b="1" dirty="0"/>
              <a:t>273</a:t>
            </a:r>
            <a:r>
              <a:rPr lang="pl-PL" dirty="0"/>
              <a:t> kontroli. </a:t>
            </a:r>
          </a:p>
          <a:p>
            <a:endParaRPr lang="pl-PL" sz="1100" dirty="0"/>
          </a:p>
          <a:p>
            <a:r>
              <a:rPr lang="pl-PL" dirty="0"/>
              <a:t>4. Kontrole warunków utrzymania zwierząt: </a:t>
            </a:r>
          </a:p>
          <a:p>
            <a:endParaRPr lang="pl-PL" sz="7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7</a:t>
            </a:r>
            <a:r>
              <a:rPr lang="pl-PL" dirty="0"/>
              <a:t> kontroli dotyczących zwierząt domowych oraz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20</a:t>
            </a:r>
            <a:r>
              <a:rPr lang="pl-PL" dirty="0"/>
              <a:t> kontroli dotyczących zwierząt gospodarskich.</a:t>
            </a:r>
          </a:p>
          <a:p>
            <a:endParaRPr lang="pl-PL" sz="1300" dirty="0"/>
          </a:p>
          <a:p>
            <a:r>
              <a:rPr lang="pl-PL" dirty="0"/>
              <a:t>5. Kontrole identyfikacji i rejestracji zwierząt: </a:t>
            </a:r>
            <a:r>
              <a:rPr lang="pl-PL" b="1" dirty="0"/>
              <a:t>35 </a:t>
            </a:r>
            <a:r>
              <a:rPr lang="pl-PL" dirty="0"/>
              <a:t>(w tym 6 planowych, a pozostałe kontrole przeprowadzono w celu weryfikacji siedzib stad i uaktualnienia danych w systemie </a:t>
            </a:r>
            <a:r>
              <a:rPr lang="pl-PL" dirty="0" err="1"/>
              <a:t>IRZplus</a:t>
            </a:r>
            <a:r>
              <a:rPr lang="pl-PL" dirty="0"/>
              <a:t>)</a:t>
            </a:r>
          </a:p>
          <a:p>
            <a:endParaRPr lang="pl-PL" sz="800" dirty="0"/>
          </a:p>
          <a:p>
            <a:r>
              <a:rPr lang="pl-PL" dirty="0"/>
              <a:t>6. Kontrole schroniska dla zwierząt: </a:t>
            </a:r>
            <a:r>
              <a:rPr lang="pl-PL" b="1" dirty="0"/>
              <a:t>2</a:t>
            </a:r>
            <a:r>
              <a:rPr lang="pl-PL" dirty="0"/>
              <a:t>.</a:t>
            </a:r>
          </a:p>
          <a:p>
            <a:endParaRPr lang="pl-PL" sz="700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71" y="5882555"/>
            <a:ext cx="123149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22AE7-F172-21F2-7458-FAD6B3734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B28C6C-109D-290F-B177-DF294663D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841" y="355903"/>
            <a:ext cx="8583284" cy="5431762"/>
          </a:xfrm>
        </p:spPr>
        <p:txBody>
          <a:bodyPr>
            <a:normAutofit/>
          </a:bodyPr>
          <a:lstStyle/>
          <a:p>
            <a:endParaRPr lang="pl-PL" sz="700" dirty="0"/>
          </a:p>
          <a:p>
            <a:r>
              <a:rPr lang="pl-PL" dirty="0">
                <a:solidFill>
                  <a:schemeClr val="accent1"/>
                </a:solidFill>
              </a:rPr>
              <a:t>III.	Nadzór i monitoring w zakresie </a:t>
            </a:r>
            <a:r>
              <a:rPr lang="pl-PL" u="sng" dirty="0">
                <a:solidFill>
                  <a:schemeClr val="accent1"/>
                </a:solidFill>
              </a:rPr>
              <a:t>produkcji i wykorzystania pasz</a:t>
            </a:r>
            <a:r>
              <a:rPr lang="pl-PL" dirty="0">
                <a:solidFill>
                  <a:schemeClr val="accent1"/>
                </a:solidFill>
              </a:rPr>
              <a:t>: </a:t>
            </a:r>
          </a:p>
          <a:p>
            <a:endParaRPr lang="pl-PL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dirty="0"/>
              <a:t>	liczba przeprowadzonych kontroli: </a:t>
            </a:r>
            <a:r>
              <a:rPr lang="pl-PL" b="1" dirty="0"/>
              <a:t>76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	liczba pobranych prób: </a:t>
            </a:r>
            <a:r>
              <a:rPr lang="pl-PL" b="1" dirty="0"/>
              <a:t>41</a:t>
            </a:r>
            <a:r>
              <a:rPr lang="pl-PL" dirty="0"/>
              <a:t> (monitoring), </a:t>
            </a:r>
            <a:r>
              <a:rPr lang="pl-PL" b="1" dirty="0"/>
              <a:t>4</a:t>
            </a:r>
            <a:r>
              <a:rPr lang="pl-PL" dirty="0"/>
              <a:t> (urzędowe).</a:t>
            </a:r>
          </a:p>
          <a:p>
            <a:pPr marL="0" indent="0">
              <a:buNone/>
            </a:pPr>
            <a:r>
              <a:rPr lang="pl-PL" dirty="0"/>
              <a:t>	liczba dodatnich wyników, w których wdrożonych postępowanie: </a:t>
            </a:r>
            <a:r>
              <a:rPr lang="pl-PL" b="1" dirty="0"/>
              <a:t>2</a:t>
            </a:r>
          </a:p>
          <a:p>
            <a:endParaRPr lang="pl-PL" dirty="0"/>
          </a:p>
          <a:p>
            <a:r>
              <a:rPr lang="pl-PL" dirty="0">
                <a:solidFill>
                  <a:schemeClr val="accent1"/>
                </a:solidFill>
              </a:rPr>
              <a:t>IV.	Nadzór nad wytwarzaniem, obrotem i wykorzystaniem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u="sng" dirty="0">
                <a:solidFill>
                  <a:schemeClr val="accent1"/>
                </a:solidFill>
              </a:rPr>
              <a:t>ubocznych produktów pochodzenia zwierzęcego</a:t>
            </a:r>
            <a:r>
              <a:rPr lang="pl-PL" dirty="0">
                <a:solidFill>
                  <a:schemeClr val="accent1"/>
                </a:solidFill>
              </a:rPr>
              <a:t>:</a:t>
            </a:r>
          </a:p>
          <a:p>
            <a:endParaRPr lang="pl-PL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dirty="0"/>
              <a:t>	liczba przeprowadzonych kontroli: </a:t>
            </a:r>
            <a:r>
              <a:rPr lang="pl-PL" b="1" dirty="0"/>
              <a:t>22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1E8BA6B-4AF8-80BB-B867-9621FAF62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71" y="5882555"/>
            <a:ext cx="123149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1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1845" y="1010816"/>
            <a:ext cx="9237306" cy="4768882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V. Prowadzenie działalności w zakresie przeciwdziałania chorobom zakaźnym zwierząt, w związku z zagrożeniem Afrykańskim Pomorem Świń (ASF)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oraz wysoce zjadliwą grypą ptaków (HPAI)</a:t>
            </a:r>
          </a:p>
          <a:p>
            <a:pPr marL="0" indent="0" algn="just">
              <a:buNone/>
            </a:pPr>
            <a:r>
              <a:rPr lang="pl-PL" dirty="0"/>
              <a:t>	Przeprowadzono </a:t>
            </a:r>
            <a:r>
              <a:rPr lang="pl-PL" b="1" dirty="0"/>
              <a:t>34</a:t>
            </a:r>
            <a:r>
              <a:rPr lang="pl-PL" dirty="0"/>
              <a:t> kontrole w zakresie bioasekuracji gospodarstw utrzymujących świnie (19 kontroli) i drób (15 kontroli). </a:t>
            </a:r>
          </a:p>
          <a:p>
            <a:pPr marL="0" indent="0" algn="just">
              <a:buNone/>
            </a:pPr>
            <a:r>
              <a:rPr lang="pl-PL" dirty="0"/>
              <a:t>W przypadkach stwierdzenia naruszeń przepisów weterynaryjnych wszczynano postepowanie administracyjne w celu wyegzekwowania spełniania przez podmioty wymagań prawnych. </a:t>
            </a:r>
          </a:p>
          <a:p>
            <a:pPr marL="0" indent="0" algn="just">
              <a:buNone/>
            </a:pPr>
            <a:r>
              <a:rPr lang="pl-PL" dirty="0"/>
              <a:t>	Przeprowadzono szkolenia i kampanie informacyjne dla rolników, myśliwych, lekarzy weterynarii wolnej praktyki oraz osób utrzymujących świnie i ptaki przy współudziale OODR, Urzędów Gmin, Sołectw i Nadleśnictwa, w tym rozpropagowano </a:t>
            </a:r>
            <a:r>
              <a:rPr lang="pl-PL" b="1" dirty="0"/>
              <a:t>232</a:t>
            </a:r>
            <a:r>
              <a:rPr lang="pl-PL" dirty="0"/>
              <a:t> plakaty na temat HPAI/</a:t>
            </a:r>
            <a:r>
              <a:rPr lang="pl-PL" b="1" u="sng" dirty="0"/>
              <a:t>ND</a:t>
            </a:r>
          </a:p>
          <a:p>
            <a:pPr marL="0" indent="0" algn="just">
              <a:buNone/>
            </a:pPr>
            <a:r>
              <a:rPr lang="pl-PL" dirty="0"/>
              <a:t>	Przeprowadzono </a:t>
            </a:r>
            <a:r>
              <a:rPr lang="pl-PL" b="1" dirty="0"/>
              <a:t>odstrzał sanitarny </a:t>
            </a:r>
            <a:r>
              <a:rPr lang="pl-PL" dirty="0"/>
              <a:t>dzików zgodnie z wydanym przez Wojewodę Opolskiego Rozporządzeniem. </a:t>
            </a:r>
          </a:p>
          <a:p>
            <a:pPr algn="just"/>
            <a:r>
              <a:rPr lang="pl-PL" dirty="0"/>
              <a:t>Współpraca z Nadleśnictwem Brzeg i Kołami Łowickimi w zakresie realizacji </a:t>
            </a:r>
            <a:r>
              <a:rPr lang="pl-PL" b="1" dirty="0"/>
              <a:t>odstrzału sanitarnego</a:t>
            </a:r>
            <a:r>
              <a:rPr lang="pl-PL" dirty="0"/>
              <a:t>:</a:t>
            </a:r>
          </a:p>
          <a:p>
            <a:pPr marL="0" indent="0" algn="just">
              <a:buNone/>
            </a:pPr>
            <a:r>
              <a:rPr lang="pl-PL" dirty="0"/>
              <a:t>	łącznie odstrzelono </a:t>
            </a:r>
            <a:r>
              <a:rPr lang="pl-PL" b="1" dirty="0"/>
              <a:t>208</a:t>
            </a:r>
            <a:r>
              <a:rPr lang="pl-PL" dirty="0"/>
              <a:t> dziki, wszystkie zbadane w kierunku ASF (wynik ujemny).</a:t>
            </a:r>
          </a:p>
          <a:p>
            <a:pPr marL="0" indent="0" algn="just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24" y="5882555"/>
            <a:ext cx="123149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4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6304" y="1034234"/>
            <a:ext cx="8354346" cy="4227529"/>
          </a:xfrm>
        </p:spPr>
        <p:txBody>
          <a:bodyPr/>
          <a:lstStyle/>
          <a:p>
            <a:pPr marL="400050" indent="-400050" algn="just">
              <a:buAutoNum type="romanUcPeriod" startAt="6"/>
            </a:pPr>
            <a:r>
              <a:rPr lang="pl-PL" dirty="0">
                <a:solidFill>
                  <a:schemeClr val="accent1"/>
                </a:solidFill>
              </a:rPr>
              <a:t>Inne zadania w zakresie bezpieczeństwa zdrowia publicznego realizowane przez Inspekcję Weterynaryjną </a:t>
            </a:r>
            <a:r>
              <a:rPr lang="pl-PL" u="sng" dirty="0">
                <a:solidFill>
                  <a:schemeClr val="accent1"/>
                </a:solidFill>
              </a:rPr>
              <a:t>we współpracy </a:t>
            </a:r>
            <a:r>
              <a:rPr lang="pl-PL" dirty="0">
                <a:solidFill>
                  <a:schemeClr val="accent1"/>
                </a:solidFill>
              </a:rPr>
              <a:t>z innymi jednostkami:</a:t>
            </a:r>
          </a:p>
          <a:p>
            <a:pPr marL="400050" indent="-400050" algn="just">
              <a:buAutoNum type="romanUcPeriod" startAt="6"/>
            </a:pPr>
            <a:endParaRPr lang="pl-PL" dirty="0">
              <a:solidFill>
                <a:schemeClr val="accent1"/>
              </a:solidFill>
            </a:endParaRPr>
          </a:p>
          <a:p>
            <a:pPr algn="just"/>
            <a:r>
              <a:rPr lang="pl-PL" dirty="0"/>
              <a:t>1.	Współpraca z jednostkami samorządu terytorialnego i Powiatową Stacją Sanitarno-Epidemiologiczną w Brzegu w zakresie zagrożenia ze strony zwierząt – w tym bezdomnych i dzikich:</a:t>
            </a:r>
          </a:p>
          <a:p>
            <a:pPr marL="0" indent="0" algn="just">
              <a:buNone/>
            </a:pPr>
            <a:r>
              <a:rPr lang="pl-PL" dirty="0"/>
              <a:t>	przeprowadzono </a:t>
            </a:r>
            <a:r>
              <a:rPr lang="pl-PL" b="1" dirty="0"/>
              <a:t>37</a:t>
            </a:r>
            <a:r>
              <a:rPr lang="pl-PL" dirty="0"/>
              <a:t> obserwacje psów, kotów i innych zwierząt wrażliwych, które zraniły ludzi,</a:t>
            </a:r>
          </a:p>
          <a:p>
            <a:pPr marL="0" indent="0" algn="just">
              <a:buNone/>
            </a:pPr>
            <a:r>
              <a:rPr lang="pl-PL" dirty="0"/>
              <a:t>	pobrano </a:t>
            </a:r>
            <a:r>
              <a:rPr lang="pl-PL" b="1" dirty="0"/>
              <a:t>31</a:t>
            </a:r>
            <a:r>
              <a:rPr lang="pl-PL" dirty="0"/>
              <a:t> prób do badań, w tym od bezdomnych i dzikich zwierząt                         w kierunku wścieklizny (wszystkie wyniki ujemne).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97" y="5882555"/>
            <a:ext cx="123149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6484" y="602206"/>
            <a:ext cx="8908022" cy="5204604"/>
          </a:xfrm>
        </p:spPr>
        <p:txBody>
          <a:bodyPr/>
          <a:lstStyle/>
          <a:p>
            <a:pPr marL="400050" indent="-400050" algn="just">
              <a:buAutoNum type="romanUcPeriod" startAt="6"/>
            </a:pPr>
            <a:r>
              <a:rPr lang="pl-PL" dirty="0">
                <a:solidFill>
                  <a:schemeClr val="accent1"/>
                </a:solidFill>
              </a:rPr>
              <a:t>Inne zadania w zakresie bezpieczeństwa zdrowia publicznego realizowane przez Inspekcję Weterynaryjną we współpracy z innymi jednostkami:</a:t>
            </a:r>
          </a:p>
          <a:p>
            <a:pPr marL="400050" indent="-400050" algn="just">
              <a:buAutoNum type="romanUcPeriod" startAt="6"/>
            </a:pPr>
            <a:endParaRPr lang="pl-PL" dirty="0">
              <a:solidFill>
                <a:schemeClr val="accent1"/>
              </a:solidFill>
            </a:endParaRPr>
          </a:p>
          <a:p>
            <a:pPr algn="just"/>
            <a:r>
              <a:rPr lang="pl-PL" dirty="0"/>
              <a:t>3.	Inne działania z innymi urzędami i instytucjami, np. wspólne kontrole interwencyjne z Urzędami Gmin, Policją itp.: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l-PL" b="1" dirty="0"/>
              <a:t>1 wspólna kontrola ze Strażą Miejską w Grodkowie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l-PL" b="1" dirty="0"/>
              <a:t>3 wspólne kontrole z Urzędem Miejskim w Lewinie Brzeskim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l-PL" b="1" dirty="0"/>
              <a:t>1 wspólna kontrola z Urzędem Gminy Skarbimierz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l-PL" b="1" dirty="0"/>
              <a:t>1 kontrola przy asyście Policji z Brzegu,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l-PL" b="1" dirty="0"/>
              <a:t>1 zawiadomienie do Prokuratury Rejonowej w Brzegu o możliwości popełnienia przestępstwa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l-PL" b="1" dirty="0"/>
              <a:t>1 zawiadomienie do Komendy Powiatowej Policji w Brzegu o możliwości popełnienia wykroczenia.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l-PL" dirty="0"/>
          </a:p>
          <a:p>
            <a:pPr algn="just">
              <a:buFont typeface="Wingdings" panose="05000000000000000000" pitchFamily="2" charset="2"/>
              <a:buChar char="q"/>
            </a:pPr>
            <a:endParaRPr lang="pl-PL" dirty="0"/>
          </a:p>
          <a:p>
            <a:pPr algn="just"/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97" y="5882555"/>
            <a:ext cx="123149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3741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477</TotalTime>
  <Words>856</Words>
  <Application>Microsoft Office PowerPoint</Application>
  <PresentationFormat>Panoramiczny</PresentationFormat>
  <Paragraphs>101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Trebuchet MS</vt:lpstr>
      <vt:lpstr>Wingdings</vt:lpstr>
      <vt:lpstr>Wingdings 3</vt:lpstr>
      <vt:lpstr>Faseta</vt:lpstr>
      <vt:lpstr>INSPEKCJA WETERYNARYJNA  Powiatowy Lekarz Weterynarii w Brzegu Laura Tyczyńska-Sudoł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Przeszukania terenów</vt:lpstr>
      <vt:lpstr>Dziękuje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Powiatowy Inspektorat Weterynarii w Brzegu</dc:title>
  <dc:creator>PLWBrzeg</dc:creator>
  <cp:lastModifiedBy>Janusz Koronkiewicz</cp:lastModifiedBy>
  <cp:revision>37</cp:revision>
  <dcterms:created xsi:type="dcterms:W3CDTF">2022-04-08T10:50:33Z</dcterms:created>
  <dcterms:modified xsi:type="dcterms:W3CDTF">2026-05-07T12:58:13Z</dcterms:modified>
</cp:coreProperties>
</file>