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0" r:id="rId5"/>
    <p:sldId id="268" r:id="rId6"/>
    <p:sldId id="263" r:id="rId7"/>
    <p:sldId id="265" r:id="rId8"/>
    <p:sldId id="271" r:id="rId9"/>
    <p:sldId id="272" r:id="rId10"/>
    <p:sldId id="275" r:id="rId11"/>
    <p:sldId id="293" r:id="rId12"/>
    <p:sldId id="286" r:id="rId13"/>
    <p:sldId id="287" r:id="rId14"/>
    <p:sldId id="290" r:id="rId15"/>
    <p:sldId id="283" r:id="rId16"/>
    <p:sldId id="297" r:id="rId17"/>
    <p:sldId id="289" r:id="rId18"/>
    <p:sldId id="277" r:id="rId19"/>
    <p:sldId id="281" r:id="rId20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9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41" autoAdjust="0"/>
  </p:normalViewPr>
  <p:slideViewPr>
    <p:cSldViewPr snapToGrid="0">
      <p:cViewPr varScale="1">
        <p:scale>
          <a:sx n="117" d="100"/>
          <a:sy n="117" d="100"/>
        </p:scale>
        <p:origin x="354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1BADC175-8897-1137-3775-6EEA06341F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1999" cy="6857999"/>
          </a:xfrm>
          <a:prstGeom prst="rect">
            <a:avLst/>
          </a:prstGeom>
        </p:spPr>
      </p:pic>
      <p:pic>
        <p:nvPicPr>
          <p:cNvPr id="12" name="Obraz 11" descr="Obraz zawierający zrzut ekranu, czarne&#10;&#10;Zawartość wygenerowana przez AI może być niepoprawna.">
            <a:extLst>
              <a:ext uri="{FF2B5EF4-FFF2-40B4-BE49-F238E27FC236}">
                <a16:creationId xmlns:a16="http://schemas.microsoft.com/office/drawing/2014/main" id="{A4800944-8658-FE64-E2D4-FB6384E4EF7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80C81B68-C69A-83AE-3CE4-B2180D322C5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97527" y="1122363"/>
            <a:ext cx="9144000" cy="2387600"/>
          </a:xfrm>
        </p:spPr>
        <p:txBody>
          <a:bodyPr anchor="b"/>
          <a:lstStyle>
            <a:lvl1pPr algn="l">
              <a:defRPr sz="6000" spc="300">
                <a:solidFill>
                  <a:srgbClr val="004994"/>
                </a:solidFill>
              </a:defRPr>
            </a:lvl1pPr>
          </a:lstStyle>
          <a:p>
            <a:r>
              <a:rPr lang="pl-PL" dirty="0"/>
              <a:t>TYTUŁ PREZENTACJI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84F8B31-87A6-1740-97D9-C68EFD12EED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97527" y="3602038"/>
            <a:ext cx="9144000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podtytuł / autor </a:t>
            </a:r>
          </a:p>
        </p:txBody>
      </p:sp>
      <p:pic>
        <p:nvPicPr>
          <p:cNvPr id="9" name="Obraz 8" descr="Obraz zawierający tekst, logo, Grafika, Czcionka&#10;&#10;Zawartość wygenerowana przez AI może być niepoprawna.">
            <a:extLst>
              <a:ext uri="{FF2B5EF4-FFF2-40B4-BE49-F238E27FC236}">
                <a16:creationId xmlns:a16="http://schemas.microsoft.com/office/drawing/2014/main" id="{9BF42059-E150-4962-D52B-D8C130A7F61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545" y="5691446"/>
            <a:ext cx="3888509" cy="1166554"/>
          </a:xfrm>
          <a:prstGeom prst="rect">
            <a:avLst/>
          </a:prstGeom>
        </p:spPr>
      </p:pic>
      <p:cxnSp>
        <p:nvCxnSpPr>
          <p:cNvPr id="10" name="Łącznik prosty 9">
            <a:extLst>
              <a:ext uri="{FF2B5EF4-FFF2-40B4-BE49-F238E27FC236}">
                <a16:creationId xmlns:a16="http://schemas.microsoft.com/office/drawing/2014/main" id="{8E491AF9-72D7-F63D-90E8-53A85FB9F004}"/>
              </a:ext>
            </a:extLst>
          </p:cNvPr>
          <p:cNvCxnSpPr>
            <a:cxnSpLocks/>
          </p:cNvCxnSpPr>
          <p:nvPr userDrawn="1"/>
        </p:nvCxnSpPr>
        <p:spPr>
          <a:xfrm>
            <a:off x="785514" y="5691446"/>
            <a:ext cx="3535700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6374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ozdzia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1BADC175-8897-1137-3775-6EEA06341F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1998" cy="6857999"/>
          </a:xfrm>
          <a:prstGeom prst="rect">
            <a:avLst/>
          </a:prstGeom>
        </p:spPr>
      </p:pic>
      <p:pic>
        <p:nvPicPr>
          <p:cNvPr id="7" name="Obraz 6" descr="Obraz zawierający zrzut ekranu, czarne">
            <a:extLst>
              <a:ext uri="{FF2B5EF4-FFF2-40B4-BE49-F238E27FC236}">
                <a16:creationId xmlns:a16="http://schemas.microsoft.com/office/drawing/2014/main" id="{2D528630-45CD-6E13-236F-8940006D1C2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80C81B68-C69A-83AE-3CE4-B2180D322C5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spc="300">
                <a:solidFill>
                  <a:srgbClr val="004994"/>
                </a:solidFill>
              </a:defRPr>
            </a:lvl1pPr>
          </a:lstStyle>
          <a:p>
            <a:r>
              <a:rPr lang="pl-PL" dirty="0"/>
              <a:t>CZĘŚĆ I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84F8B31-87A6-1740-97D9-C68EFD12EED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podtytuł</a:t>
            </a:r>
          </a:p>
        </p:txBody>
      </p:sp>
      <p:pic>
        <p:nvPicPr>
          <p:cNvPr id="9" name="Obraz 8" descr="Obraz zawierający tekst, logo, Grafika, Czcionka&#10;&#10;Zawartość wygenerowana przez AI może być niepoprawna.">
            <a:extLst>
              <a:ext uri="{FF2B5EF4-FFF2-40B4-BE49-F238E27FC236}">
                <a16:creationId xmlns:a16="http://schemas.microsoft.com/office/drawing/2014/main" id="{9BF42059-E150-4962-D52B-D8C130A7F61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491" y="0"/>
            <a:ext cx="3888509" cy="1166554"/>
          </a:xfrm>
          <a:prstGeom prst="rect">
            <a:avLst/>
          </a:prstGeom>
        </p:spPr>
      </p:pic>
      <p:cxnSp>
        <p:nvCxnSpPr>
          <p:cNvPr id="4" name="Łącznik prosty 3">
            <a:extLst>
              <a:ext uri="{FF2B5EF4-FFF2-40B4-BE49-F238E27FC236}">
                <a16:creationId xmlns:a16="http://schemas.microsoft.com/office/drawing/2014/main" id="{A1BC0237-F770-F310-CDFA-C787ADB09FCF}"/>
              </a:ext>
            </a:extLst>
          </p:cNvPr>
          <p:cNvCxnSpPr>
            <a:cxnSpLocks/>
          </p:cNvCxnSpPr>
          <p:nvPr userDrawn="1"/>
        </p:nvCxnSpPr>
        <p:spPr>
          <a:xfrm>
            <a:off x="8447955" y="1166554"/>
            <a:ext cx="3535700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9011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 descr="Obraz zawierający zrzut ekranu, Grafika, Karmin, projekt graficzny&#10;&#10;Zawartość wygenerowana przez AI może być niepoprawna.">
            <a:extLst>
              <a:ext uri="{FF2B5EF4-FFF2-40B4-BE49-F238E27FC236}">
                <a16:creationId xmlns:a16="http://schemas.microsoft.com/office/drawing/2014/main" id="{F969345D-A77D-101E-F4DC-35CE97081D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1" name="Obraz 10" descr="Obraz zawierający zrzut ekranu, czarne&#10;&#10;Zawartość wygenerowana przez AI może być niepoprawna.">
            <a:extLst>
              <a:ext uri="{FF2B5EF4-FFF2-40B4-BE49-F238E27FC236}">
                <a16:creationId xmlns:a16="http://schemas.microsoft.com/office/drawing/2014/main" id="{C7AEAE99-3ED9-9852-A0FC-492B0DA95CA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F0623E2A-AC36-86EA-62E3-81AEE63368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pc="300"/>
            </a:lvl1pPr>
          </a:lstStyle>
          <a:p>
            <a:r>
              <a:rPr lang="pl-PL" dirty="0"/>
              <a:t>Tutaj wstaw tytuł slajdu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59F347D-95D8-05F8-6BB0-1E821C616C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3996440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pic>
        <p:nvPicPr>
          <p:cNvPr id="12" name="Obraz 11" descr="Obraz zawierający tekst, logo, Grafika, Czcionka&#10;&#10;Zawartość wygenerowana przez AI może być niepoprawna.">
            <a:extLst>
              <a:ext uri="{FF2B5EF4-FFF2-40B4-BE49-F238E27FC236}">
                <a16:creationId xmlns:a16="http://schemas.microsoft.com/office/drawing/2014/main" id="{844F9421-FA05-3C36-272D-5E3A9AC8641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6581" y="5910348"/>
            <a:ext cx="3158837" cy="947652"/>
          </a:xfrm>
          <a:prstGeom prst="rect">
            <a:avLst/>
          </a:prstGeom>
        </p:spPr>
      </p:pic>
      <p:cxnSp>
        <p:nvCxnSpPr>
          <p:cNvPr id="13" name="Łącznik prosty 12">
            <a:extLst>
              <a:ext uri="{FF2B5EF4-FFF2-40B4-BE49-F238E27FC236}">
                <a16:creationId xmlns:a16="http://schemas.microsoft.com/office/drawing/2014/main" id="{EE006FDF-A79B-44F8-9735-F1A13D65057C}"/>
              </a:ext>
            </a:extLst>
          </p:cNvPr>
          <p:cNvCxnSpPr>
            <a:cxnSpLocks/>
          </p:cNvCxnSpPr>
          <p:nvPr userDrawn="1"/>
        </p:nvCxnSpPr>
        <p:spPr>
          <a:xfrm>
            <a:off x="4708236" y="5910347"/>
            <a:ext cx="2727036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6613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969345D-A77D-101E-F4DC-35CE97081D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7" name="Obraz 6" descr="Obraz zawierający zrzut ekranu, czarne&#10;&#10;Zawartość wygenerowana przez AI może być niepoprawna.">
            <a:extLst>
              <a:ext uri="{FF2B5EF4-FFF2-40B4-BE49-F238E27FC236}">
                <a16:creationId xmlns:a16="http://schemas.microsoft.com/office/drawing/2014/main" id="{CA19575F-ED69-9854-B0F7-0319B46C4BF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Obraz 8" descr="Obraz zawierający tekst, logo, Grafika, Czcionka&#10;&#10;Zawartość wygenerowana przez AI może być niepoprawna.">
            <a:extLst>
              <a:ext uri="{FF2B5EF4-FFF2-40B4-BE49-F238E27FC236}">
                <a16:creationId xmlns:a16="http://schemas.microsoft.com/office/drawing/2014/main" id="{81C63A9F-3860-F92A-CEC3-79078B3E327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600" y="5910348"/>
            <a:ext cx="3158837" cy="947652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F0623E2A-AC36-86EA-62E3-81AEE63368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8906164" cy="1325563"/>
          </a:xfrm>
        </p:spPr>
        <p:txBody>
          <a:bodyPr/>
          <a:lstStyle>
            <a:lvl1pPr>
              <a:defRPr spc="300"/>
            </a:lvl1pPr>
          </a:lstStyle>
          <a:p>
            <a:r>
              <a:rPr lang="pl-PL" dirty="0"/>
              <a:t>Tutaj wstaw tytuł slajdu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59F347D-95D8-05F8-6BB0-1E821C616C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4943764" cy="3996440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2200"/>
            </a:lvl2pPr>
            <a:lvl3pPr marL="914400" indent="0">
              <a:buNone/>
              <a:defRPr sz="2200"/>
            </a:lvl3pPr>
            <a:lvl4pPr marL="1371600" indent="0">
              <a:buNone/>
              <a:defRPr sz="2200"/>
            </a:lvl4pPr>
            <a:lvl5pPr marL="1828800" indent="0">
              <a:buNone/>
              <a:defRPr sz="2200"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id="{1D2C9BF7-EB06-701B-5A1C-7A6AF01F3709}"/>
              </a:ext>
            </a:extLst>
          </p:cNvPr>
          <p:cNvCxnSpPr/>
          <p:nvPr userDrawn="1"/>
        </p:nvCxnSpPr>
        <p:spPr>
          <a:xfrm>
            <a:off x="1817255" y="5910347"/>
            <a:ext cx="2727036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085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/ podział 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 descr="Obraz zawierający zrzut ekranu, Prostokąt, design&#10;&#10;Zawartość wygenerowana przez AI może być niepoprawna.">
            <a:extLst>
              <a:ext uri="{FF2B5EF4-FFF2-40B4-BE49-F238E27FC236}">
                <a16:creationId xmlns:a16="http://schemas.microsoft.com/office/drawing/2014/main" id="{7F75FFE6-8934-B82F-C386-22BB9BACD4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0" name="Obraz 19" descr="Obraz zawierający zrzut ekranu, czarne&#10;&#10;Zawartość wygenerowana przez AI może być niepoprawna.">
            <a:extLst>
              <a:ext uri="{FF2B5EF4-FFF2-40B4-BE49-F238E27FC236}">
                <a16:creationId xmlns:a16="http://schemas.microsoft.com/office/drawing/2014/main" id="{0164D2CF-8C6F-4F9D-49AC-C2121E7F09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411"/>
            <a:ext cx="12192000" cy="6858000"/>
          </a:xfrm>
          <a:prstGeom prst="rect">
            <a:avLst/>
          </a:prstGeom>
        </p:spPr>
      </p:pic>
      <p:pic>
        <p:nvPicPr>
          <p:cNvPr id="22" name="Obraz 21" descr="Obraz zawierający zrzut ekranu, Prostokąt, design&#10;&#10;Zawartość wygenerowana przez AI może być niepoprawna.">
            <a:extLst>
              <a:ext uri="{FF2B5EF4-FFF2-40B4-BE49-F238E27FC236}">
                <a16:creationId xmlns:a16="http://schemas.microsoft.com/office/drawing/2014/main" id="{8BBA30C4-69EA-77A5-A0C1-A97B11DA8B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097"/>
          <a:stretch>
            <a:fillRect/>
          </a:stretch>
        </p:blipFill>
        <p:spPr>
          <a:xfrm>
            <a:off x="0" y="0"/>
            <a:ext cx="12192000" cy="1296365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75BF408D-D467-EB4B-67D5-C9728E080B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0"/>
            <a:ext cx="10515600" cy="1006474"/>
          </a:xfrm>
        </p:spPr>
        <p:txBody>
          <a:bodyPr anchor="b">
            <a:normAutofit/>
          </a:bodyPr>
          <a:lstStyle>
            <a:lvl1pPr algn="ctr">
              <a:defRPr sz="4400" spc="300">
                <a:solidFill>
                  <a:schemeClr val="bg2"/>
                </a:solidFill>
              </a:defRPr>
            </a:lvl1pPr>
          </a:lstStyle>
          <a:p>
            <a:r>
              <a:rPr lang="pl-PL" dirty="0"/>
              <a:t>Tutaj wstaw tytuł slajdu</a:t>
            </a:r>
          </a:p>
        </p:txBody>
      </p:sp>
      <p:pic>
        <p:nvPicPr>
          <p:cNvPr id="9" name="Obraz 8" descr="Obraz zawierający tekst, logo, Grafika, Czcionka&#10;&#10;Zawartość wygenerowana przez AI może być niepoprawna.">
            <a:extLst>
              <a:ext uri="{FF2B5EF4-FFF2-40B4-BE49-F238E27FC236}">
                <a16:creationId xmlns:a16="http://schemas.microsoft.com/office/drawing/2014/main" id="{14BAF29E-7D25-EB6F-EDD2-2D18092883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6581" y="5910348"/>
            <a:ext cx="3158837" cy="947652"/>
          </a:xfrm>
          <a:prstGeom prst="rect">
            <a:avLst/>
          </a:prstGeom>
        </p:spPr>
      </p:pic>
      <p:sp>
        <p:nvSpPr>
          <p:cNvPr id="10" name="Symbol zastępczy tekstu 2">
            <a:extLst>
              <a:ext uri="{FF2B5EF4-FFF2-40B4-BE49-F238E27FC236}">
                <a16:creationId xmlns:a16="http://schemas.microsoft.com/office/drawing/2014/main" id="{8E6BAD15-863E-B4ED-D024-D51E66041DB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2993303" cy="82391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Punkt 1</a:t>
            </a:r>
          </a:p>
        </p:txBody>
      </p:sp>
      <p:sp>
        <p:nvSpPr>
          <p:cNvPr id="11" name="Symbol zastępczy zawartości 3">
            <a:extLst>
              <a:ext uri="{FF2B5EF4-FFF2-40B4-BE49-F238E27FC236}">
                <a16:creationId xmlns:a16="http://schemas.microsoft.com/office/drawing/2014/main" id="{1BF00E18-E8F1-1B5C-774C-A82A5E12098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2993303" cy="3317010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l-PL" dirty="0"/>
              <a:t>Treść</a:t>
            </a:r>
          </a:p>
        </p:txBody>
      </p:sp>
      <p:cxnSp>
        <p:nvCxnSpPr>
          <p:cNvPr id="13" name="Łącznik prosty 12">
            <a:extLst>
              <a:ext uri="{FF2B5EF4-FFF2-40B4-BE49-F238E27FC236}">
                <a16:creationId xmlns:a16="http://schemas.microsoft.com/office/drawing/2014/main" id="{07C20FB1-B12B-474A-9F7D-2543587644E1}"/>
              </a:ext>
            </a:extLst>
          </p:cNvPr>
          <p:cNvCxnSpPr/>
          <p:nvPr userDrawn="1"/>
        </p:nvCxnSpPr>
        <p:spPr>
          <a:xfrm>
            <a:off x="4230255" y="2004291"/>
            <a:ext cx="0" cy="3906057"/>
          </a:xfrm>
          <a:prstGeom prst="line">
            <a:avLst/>
          </a:prstGeom>
          <a:ln>
            <a:solidFill>
              <a:srgbClr val="00499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Symbol zastępczy tekstu 2">
            <a:extLst>
              <a:ext uri="{FF2B5EF4-FFF2-40B4-BE49-F238E27FC236}">
                <a16:creationId xmlns:a16="http://schemas.microsoft.com/office/drawing/2014/main" id="{047FCDBE-5170-DF2D-F5FE-B4259DD7288E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4594730" y="1677987"/>
            <a:ext cx="2993303" cy="82391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Punkt 2</a:t>
            </a:r>
          </a:p>
        </p:txBody>
      </p:sp>
      <p:sp>
        <p:nvSpPr>
          <p:cNvPr id="15" name="Symbol zastępczy zawartości 3">
            <a:extLst>
              <a:ext uri="{FF2B5EF4-FFF2-40B4-BE49-F238E27FC236}">
                <a16:creationId xmlns:a16="http://schemas.microsoft.com/office/drawing/2014/main" id="{F23AA316-DDB1-7C63-B375-DB45D3170762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4594730" y="2501899"/>
            <a:ext cx="2993303" cy="3317010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l-PL" dirty="0"/>
              <a:t>Treść</a:t>
            </a:r>
          </a:p>
        </p:txBody>
      </p:sp>
      <p:cxnSp>
        <p:nvCxnSpPr>
          <p:cNvPr id="16" name="Łącznik prosty 15">
            <a:extLst>
              <a:ext uri="{FF2B5EF4-FFF2-40B4-BE49-F238E27FC236}">
                <a16:creationId xmlns:a16="http://schemas.microsoft.com/office/drawing/2014/main" id="{9748737D-1B86-E86E-2205-0822435FC8BA}"/>
              </a:ext>
            </a:extLst>
          </p:cNvPr>
          <p:cNvCxnSpPr/>
          <p:nvPr userDrawn="1"/>
        </p:nvCxnSpPr>
        <p:spPr>
          <a:xfrm>
            <a:off x="7985197" y="2004291"/>
            <a:ext cx="0" cy="3906057"/>
          </a:xfrm>
          <a:prstGeom prst="line">
            <a:avLst/>
          </a:prstGeom>
          <a:ln>
            <a:solidFill>
              <a:srgbClr val="00499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Symbol zastępczy tekstu 2">
            <a:extLst>
              <a:ext uri="{FF2B5EF4-FFF2-40B4-BE49-F238E27FC236}">
                <a16:creationId xmlns:a16="http://schemas.microsoft.com/office/drawing/2014/main" id="{E18D47D9-AFB5-AAD9-9421-07B35FA7B86F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8349672" y="1677987"/>
            <a:ext cx="2993303" cy="82391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Punkt 3</a:t>
            </a:r>
          </a:p>
        </p:txBody>
      </p:sp>
      <p:sp>
        <p:nvSpPr>
          <p:cNvPr id="18" name="Symbol zastępczy zawartości 3">
            <a:extLst>
              <a:ext uri="{FF2B5EF4-FFF2-40B4-BE49-F238E27FC236}">
                <a16:creationId xmlns:a16="http://schemas.microsoft.com/office/drawing/2014/main" id="{D7EA2DFB-A2ED-B237-2A97-F0018B8611AC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349672" y="2501899"/>
            <a:ext cx="2993303" cy="3317010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l-PL" dirty="0"/>
              <a:t>Treść</a:t>
            </a:r>
          </a:p>
        </p:txBody>
      </p:sp>
      <p:cxnSp>
        <p:nvCxnSpPr>
          <p:cNvPr id="19" name="Łącznik prosty 18">
            <a:extLst>
              <a:ext uri="{FF2B5EF4-FFF2-40B4-BE49-F238E27FC236}">
                <a16:creationId xmlns:a16="http://schemas.microsoft.com/office/drawing/2014/main" id="{ED2CBFE5-D095-9B45-42E7-065D60F94739}"/>
              </a:ext>
            </a:extLst>
          </p:cNvPr>
          <p:cNvCxnSpPr/>
          <p:nvPr userDrawn="1"/>
        </p:nvCxnSpPr>
        <p:spPr>
          <a:xfrm>
            <a:off x="4732482" y="5910347"/>
            <a:ext cx="2727036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6862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969345D-A77D-101E-F4DC-35CE97081D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5" name="Obraz 4" descr="Obraz zawierający zrzut ekranu, czarne&#10;&#10;Zawartość wygenerowana przez AI może być niepoprawna.">
            <a:extLst>
              <a:ext uri="{FF2B5EF4-FFF2-40B4-BE49-F238E27FC236}">
                <a16:creationId xmlns:a16="http://schemas.microsoft.com/office/drawing/2014/main" id="{73CFFE56-BC5E-39F3-EF96-F46A4D65B03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F0623E2A-AC36-86EA-62E3-81AEE63368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pc="300"/>
            </a:lvl1pPr>
          </a:lstStyle>
          <a:p>
            <a:r>
              <a:rPr lang="pl-PL" dirty="0"/>
              <a:t>Tutaj wstaw tytuł slajdu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59F347D-95D8-05F8-6BB0-1E821C616C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3984866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pic>
        <p:nvPicPr>
          <p:cNvPr id="6" name="Obraz 5" descr="Obraz zawierający tekst, logo, Grafika, Czcionka&#10;&#10;Zawartość wygenerowana przez AI może być niepoprawna.">
            <a:extLst>
              <a:ext uri="{FF2B5EF4-FFF2-40B4-BE49-F238E27FC236}">
                <a16:creationId xmlns:a16="http://schemas.microsoft.com/office/drawing/2014/main" id="{68251F68-747E-100D-673D-A36E8346805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6581" y="5910348"/>
            <a:ext cx="3158837" cy="947652"/>
          </a:xfrm>
          <a:prstGeom prst="rect">
            <a:avLst/>
          </a:prstGeom>
        </p:spPr>
      </p:pic>
      <p:cxnSp>
        <p:nvCxnSpPr>
          <p:cNvPr id="7" name="Łącznik prosty 6">
            <a:extLst>
              <a:ext uri="{FF2B5EF4-FFF2-40B4-BE49-F238E27FC236}">
                <a16:creationId xmlns:a16="http://schemas.microsoft.com/office/drawing/2014/main" id="{A08020D5-B630-5858-9334-08CDDBF622BA}"/>
              </a:ext>
            </a:extLst>
          </p:cNvPr>
          <p:cNvCxnSpPr>
            <a:cxnSpLocks/>
          </p:cNvCxnSpPr>
          <p:nvPr userDrawn="1"/>
        </p:nvCxnSpPr>
        <p:spPr>
          <a:xfrm>
            <a:off x="4708236" y="5910347"/>
            <a:ext cx="2727036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3299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969345D-A77D-101E-F4DC-35CE97081D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pic>
        <p:nvPicPr>
          <p:cNvPr id="15" name="Obraz 14" descr="Obraz zawierający zrzut ekranu, czarne&#10;&#10;Zawartość wygenerowana przez AI może być niepoprawna.">
            <a:extLst>
              <a:ext uri="{FF2B5EF4-FFF2-40B4-BE49-F238E27FC236}">
                <a16:creationId xmlns:a16="http://schemas.microsoft.com/office/drawing/2014/main" id="{4DCFF3AA-37B2-2CFE-3256-D1739233694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Obraz 8" descr="Obraz zawierający tekst, logo, Grafika, Czcionka&#10;&#10;Zawartość wygenerowana przez AI może być niepoprawna.">
            <a:extLst>
              <a:ext uri="{FF2B5EF4-FFF2-40B4-BE49-F238E27FC236}">
                <a16:creationId xmlns:a16="http://schemas.microsoft.com/office/drawing/2014/main" id="{81C63A9F-3860-F92A-CEC3-79078B3E327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6581" y="5910348"/>
            <a:ext cx="3158837" cy="947652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F0623E2A-AC36-86EA-62E3-81AEE63368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pc="300"/>
            </a:lvl1pPr>
          </a:lstStyle>
          <a:p>
            <a:r>
              <a:rPr lang="pl-PL" dirty="0"/>
              <a:t>Tutaj wstaw tytuł slajdu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59F347D-95D8-05F8-6BB0-1E821C616C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62695"/>
            <a:ext cx="10515600" cy="865450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cxnSp>
        <p:nvCxnSpPr>
          <p:cNvPr id="13" name="Łącznik prosty 12">
            <a:extLst>
              <a:ext uri="{FF2B5EF4-FFF2-40B4-BE49-F238E27FC236}">
                <a16:creationId xmlns:a16="http://schemas.microsoft.com/office/drawing/2014/main" id="{C127EAE3-5DC6-0144-3C1B-71AAB0C25F0D}"/>
              </a:ext>
            </a:extLst>
          </p:cNvPr>
          <p:cNvCxnSpPr>
            <a:cxnSpLocks/>
          </p:cNvCxnSpPr>
          <p:nvPr userDrawn="1"/>
        </p:nvCxnSpPr>
        <p:spPr>
          <a:xfrm>
            <a:off x="4708236" y="5910347"/>
            <a:ext cx="2727036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3882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339D77D6-C5FC-5B7F-15C9-7215A64A7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F7B18E6-4C58-6762-B23C-53E502020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0C03F27-A93A-AA09-F8CB-3285D80B71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440394-F47F-4BD2-9235-B641D407DD0D}" type="datetimeFigureOut">
              <a:rPr lang="pl-PL" smtClean="0"/>
              <a:t>08.05.2026</a:t>
            </a:fld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197D987-635B-DD68-271F-FC7DA3DF9B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015371C-109A-9482-4F8F-4566A7AB0E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CD496D-034A-4B51-9267-104EE265CE90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89038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51" r:id="rId5"/>
    <p:sldLayoutId id="2147483661" r:id="rId6"/>
    <p:sldLayoutId id="2147483662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Lato" panose="020F0502020204030203" pitchFamily="34" charset="-18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Lato" panose="020F0502020204030203" pitchFamily="34" charset="-1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Lato" panose="020F0502020204030203" pitchFamily="34" charset="-1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Lato" panose="020F0502020204030203" pitchFamily="34" charset="-1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-1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-1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EF57A29-D294-3C48-2868-7E67FF74A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000" dirty="0">
                <a:latin typeface="+mj-lt"/>
                <a:cs typeface="Times New Roman" panose="02020603050405020304" pitchFamily="18" charset="0"/>
              </a:rPr>
              <a:t>PAŃSTWOWY  POWIATOWY  INSPEKTOR  SANITARNY</a:t>
            </a:r>
            <a:br>
              <a:rPr lang="pl-PL" sz="2000" dirty="0">
                <a:latin typeface="+mj-lt"/>
                <a:cs typeface="Times New Roman" panose="02020603050405020304" pitchFamily="18" charset="0"/>
              </a:rPr>
            </a:br>
            <a:r>
              <a:rPr lang="pl-PL" sz="2000" dirty="0">
                <a:latin typeface="+mj-lt"/>
                <a:cs typeface="Times New Roman" panose="02020603050405020304" pitchFamily="18" charset="0"/>
              </a:rPr>
              <a:t>W BRZEGU</a:t>
            </a:r>
            <a:b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73FAD15-11FC-E4B0-2CF8-DF900E9EF2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Times New Roman" panose="02020603050405020304" pitchFamily="18" charset="0"/>
              </a:rPr>
              <a:t>RAPORT  Z  DZIAŁAŃ 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Times New Roman" panose="02020603050405020304" pitchFamily="18" charset="0"/>
              </a:rPr>
              <a:t>PAŃSTWOWEJ  INSPEKCJI  SANITARNEJ 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Times New Roman" panose="02020603050405020304" pitchFamily="18" charset="0"/>
              </a:rPr>
              <a:t>W  ZAKRESIE  ZDROWIA  PUBLICZNEGO 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Times New Roman" panose="02020603050405020304" pitchFamily="18" charset="0"/>
              </a:rPr>
              <a:t>W  POWIECIE  BRZESKIM  ZA  2025 R.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123325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886C9B-4803-920D-1AFE-688C8D518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 </a:t>
            </a:r>
            <a:r>
              <a:rPr lang="pl-PL" sz="4000" dirty="0">
                <a:latin typeface="+mj-lt"/>
                <a:cs typeface="Times New Roman" panose="02020603050405020304" pitchFamily="18" charset="0"/>
              </a:rPr>
              <a:t>Nadzór nad jakością wody </a:t>
            </a:r>
            <a:br>
              <a:rPr lang="pl-PL" sz="4000" dirty="0">
                <a:latin typeface="+mj-lt"/>
                <a:cs typeface="Times New Roman" panose="02020603050405020304" pitchFamily="18" charset="0"/>
              </a:rPr>
            </a:br>
            <a:r>
              <a:rPr lang="pl-PL" sz="4000" dirty="0">
                <a:latin typeface="+mj-lt"/>
                <a:cs typeface="Times New Roman" panose="02020603050405020304" pitchFamily="18" charset="0"/>
              </a:rPr>
              <a:t>do spożycia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3341CEF-6451-2189-8706-9FB70B4A63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l-PL" dirty="0">
                <a:latin typeface="+mn-lt"/>
                <a:cs typeface="Times New Roman" panose="02020603050405020304" pitchFamily="18" charset="0"/>
              </a:rPr>
              <a:t>Nieprawidłowości w zakresie jakości wody:</a:t>
            </a:r>
          </a:p>
          <a:p>
            <a:pPr marL="457200" indent="-457200" algn="just">
              <a:buAutoNum type="arabicParenR"/>
            </a:pPr>
            <a:r>
              <a:rPr lang="pl-PL" dirty="0">
                <a:latin typeface="+mn-lt"/>
                <a:cs typeface="Times New Roman" panose="02020603050405020304" pitchFamily="18" charset="0"/>
              </a:rPr>
              <a:t>zanieczyszczenie mikrobiologiczne: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dirty="0">
                <a:latin typeface="+mn-lt"/>
                <a:cs typeface="Times New Roman" panose="02020603050405020304" pitchFamily="18" charset="0"/>
              </a:rPr>
              <a:t>obecność bakterii grupy coli </a:t>
            </a:r>
            <a:r>
              <a:rPr lang="pl-PL" i="1" dirty="0">
                <a:latin typeface="+mn-lt"/>
                <a:cs typeface="Times New Roman" panose="02020603050405020304" pitchFamily="18" charset="0"/>
              </a:rPr>
              <a:t>&lt; 10 </a:t>
            </a:r>
            <a:r>
              <a:rPr lang="pl-PL" i="1" dirty="0" err="1">
                <a:latin typeface="+mn-lt"/>
                <a:cs typeface="Times New Roman" panose="02020603050405020304" pitchFamily="18" charset="0"/>
              </a:rPr>
              <a:t>jtk</a:t>
            </a:r>
            <a:r>
              <a:rPr lang="pl-PL" i="1" dirty="0">
                <a:latin typeface="+mn-lt"/>
                <a:cs typeface="Times New Roman" panose="02020603050405020304" pitchFamily="18" charset="0"/>
              </a:rPr>
              <a:t>/100ml </a:t>
            </a:r>
            <a:r>
              <a:rPr lang="pl-PL" dirty="0">
                <a:latin typeface="+mn-lt"/>
                <a:cs typeface="Times New Roman" panose="02020603050405020304" pitchFamily="18" charset="0"/>
              </a:rPr>
              <a:t>w wodociągu w Lewinie Brzeskim </a:t>
            </a:r>
            <a:r>
              <a:rPr lang="pl-PL" i="1" dirty="0">
                <a:latin typeface="+mn-lt"/>
                <a:cs typeface="Times New Roman" panose="02020603050405020304" pitchFamily="18" charset="0"/>
              </a:rPr>
              <a:t>(decyzja o warunkowej przydatności),</a:t>
            </a:r>
          </a:p>
          <a:p>
            <a:pPr algn="just"/>
            <a:r>
              <a:rPr lang="pl-PL" dirty="0">
                <a:latin typeface="+mn-lt"/>
                <a:cs typeface="Times New Roman" panose="02020603050405020304" pitchFamily="18" charset="0"/>
              </a:rPr>
              <a:t>2)     zanieczyszczenia fizykochemiczne o charakterze incydentalnym: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dirty="0">
                <a:latin typeface="+mn-lt"/>
                <a:cs typeface="Times New Roman" panose="02020603050405020304" pitchFamily="18" charset="0"/>
              </a:rPr>
              <a:t>podwyższona wartość mętności w wodociągu Gnojna,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dirty="0">
                <a:latin typeface="+mn-lt"/>
                <a:cs typeface="Times New Roman" panose="02020603050405020304" pitchFamily="18" charset="0"/>
              </a:rPr>
              <a:t>podwyższona wartość manganu w wodociągu Brzezina i wodociągu Grodków,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dirty="0">
                <a:latin typeface="+mn-lt"/>
                <a:cs typeface="Times New Roman" panose="02020603050405020304" pitchFamily="18" charset="0"/>
              </a:rPr>
              <a:t>podwyższona wartość jonów amonu w wodociągu Jankowice Wielkie,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dirty="0">
                <a:latin typeface="+mn-lt"/>
                <a:cs typeface="Times New Roman" panose="02020603050405020304" pitchFamily="18" charset="0"/>
              </a:rPr>
              <a:t>podwyższona wartość chloru wolnego w wodociągu Łukowice Brzeskie.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51341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662D897-1475-9D32-0F58-D6F2E5F46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>
                <a:latin typeface="+mj-lt"/>
                <a:cs typeface="Times New Roman" panose="02020603050405020304" pitchFamily="18" charset="0"/>
              </a:rPr>
              <a:t>Obiekty użyteczności publicznej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A68C825-AFEB-ADF5-E517-FC6D6D0B6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>
                <a:latin typeface="+mn-lt"/>
                <a:cs typeface="Times New Roman" panose="02020603050405020304" pitchFamily="18" charset="0"/>
              </a:rPr>
              <a:t>To duża grupa obiektów takich jak: </a:t>
            </a:r>
          </a:p>
          <a:p>
            <a:pPr algn="just"/>
            <a:r>
              <a:rPr lang="pl-PL" dirty="0">
                <a:latin typeface="+mn-lt"/>
                <a:cs typeface="Times New Roman" panose="02020603050405020304" pitchFamily="18" charset="0"/>
              </a:rPr>
              <a:t>obiekty świadczące usługi hotelarskie,</a:t>
            </a:r>
            <a:r>
              <a:rPr lang="pl-PL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pl-PL" dirty="0">
                <a:latin typeface="+mn-lt"/>
                <a:cs typeface="Times New Roman" panose="02020603050405020304" pitchFamily="18" charset="0"/>
              </a:rPr>
              <a:t>zakłady fryzjerskie, kosmetyczne, tatuażu                    i odnowy biologicznej, domy przedpogrzebowe, cmentarze, tereny rekreacyjne, stacje paliw, domy kultury, obiekty sportowe, przystanki autobusowe oraz stacje kolejowe. </a:t>
            </a:r>
          </a:p>
          <a:p>
            <a:pPr algn="just"/>
            <a:r>
              <a:rPr lang="pl-PL" dirty="0">
                <a:latin typeface="+mn-lt"/>
                <a:cs typeface="Times New Roman" panose="02020603050405020304" pitchFamily="18" charset="0"/>
              </a:rPr>
              <a:t>Skontrolowano 134 obiekty, nałożono grzywnę w drodze 6 mandatów karnych na łączną kwotę 1000 zł, wydano 1 decyzję nakazującą usunięcie stwierdzonych podczas kontroli nieprawidłowości.</a:t>
            </a:r>
          </a:p>
        </p:txBody>
      </p:sp>
    </p:spTree>
    <p:extLst>
      <p:ext uri="{BB962C8B-B14F-4D97-AF65-F5344CB8AC3E}">
        <p14:creationId xmlns:p14="http://schemas.microsoft.com/office/powerpoint/2010/main" val="1320507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2692DB-11A7-B606-B8E1-533DAF607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>
                <a:latin typeface="+mj-lt"/>
                <a:cs typeface="Times New Roman" panose="02020603050405020304" pitchFamily="18" charset="0"/>
              </a:rPr>
              <a:t>Bezpieczeństwo żywności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DFAE63A-5DF5-3879-C953-AB3D86D8E5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pl-PL" altLang="pl-PL" dirty="0">
                <a:latin typeface="+mj-lt"/>
                <a:ea typeface="SimSun" panose="02010600030101010101" pitchFamily="2" charset="-122"/>
                <a:cs typeface="Times New Roman" panose="02020603050405020304" pitchFamily="18" charset="0"/>
              </a:rPr>
              <a:t>W ewidencji Oddziału </a:t>
            </a:r>
            <a:r>
              <a:rPr lang="pl-PL" altLang="pl-PL" dirty="0">
                <a:latin typeface="+mj-lt"/>
                <a:cs typeface="Times New Roman" panose="02020603050405020304" pitchFamily="18" charset="0"/>
              </a:rPr>
              <a:t>HŻ znajdowały się 952</a:t>
            </a:r>
            <a:r>
              <a:rPr lang="pl-PL" altLang="pl-PL" dirty="0">
                <a:latin typeface="+mj-lt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pl-PL" altLang="pl-PL" dirty="0">
                <a:latin typeface="+mj-lt"/>
                <a:ea typeface="SimSun" panose="02010600030101010101" pitchFamily="2" charset="-122"/>
              </a:rPr>
              <a:t>obiekty produkcji i/lub obrotu żywnością. Na podstawie przeprowadzonej analizy - do kontroli wytypowano obiekty</a:t>
            </a:r>
            <a:br>
              <a:rPr lang="pl-PL" altLang="pl-PL" dirty="0">
                <a:latin typeface="+mj-lt"/>
                <a:ea typeface="SimSun" panose="02010600030101010101" pitchFamily="2" charset="-122"/>
              </a:rPr>
            </a:br>
            <a:r>
              <a:rPr lang="pl-PL" altLang="pl-PL" dirty="0">
                <a:latin typeface="+mj-lt"/>
                <a:ea typeface="SimSun" panose="02010600030101010101" pitchFamily="2" charset="-122"/>
              </a:rPr>
              <a:t>o największym ryzyku oraz te, które w latach wcześniejszych wykazywały zły stan sanitarno-techniczny.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pl-PL" altLang="pl-PL" dirty="0">
                <a:latin typeface="+mj-lt"/>
                <a:ea typeface="SimSun" panose="02010600030101010101" pitchFamily="2" charset="-122"/>
              </a:rPr>
              <a:t>Przeprowadzono 451 kontroli sanitarnych.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pl-PL" altLang="pl-PL" dirty="0">
                <a:latin typeface="+mj-lt"/>
                <a:ea typeface="SimSun" panose="02010600030101010101" pitchFamily="2" charset="-122"/>
              </a:rPr>
              <a:t>Wydano 52 decyzje nakazujące m.in. poprawę stanu technicznego oraz 3 decyzje z rygorem natychmiastowej wykonalności.</a:t>
            </a:r>
          </a:p>
          <a:p>
            <a:r>
              <a:rPr lang="pl-PL" dirty="0">
                <a:latin typeface="+mj-lt"/>
              </a:rPr>
              <a:t>Nałożono 36 grzywien w drodze mandatów karnych na łączną kwotę 10050 zł.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437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7774320-640C-D4EC-6E5E-7DCA6F163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>
                <a:latin typeface="+mj-lt"/>
                <a:cs typeface="Times New Roman" panose="02020603050405020304" pitchFamily="18" charset="0"/>
              </a:rPr>
              <a:t>Środowisko pracy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61E8305-2DB3-2EC0-0E71-092F68C831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 algn="just" defTabSz="457200">
              <a:lnSpc>
                <a:spcPct val="150000"/>
              </a:lnSpc>
              <a:spcBef>
                <a:spcPct val="0"/>
              </a:spcBef>
              <a:defRPr/>
            </a:pPr>
            <a:r>
              <a:rPr lang="pl-PL" altLang="pl-PL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Pracownicy Oddziału HP  przeprowadzili 55 kontroli sanitarnych, które dotyczyły:</a:t>
            </a:r>
          </a:p>
          <a:p>
            <a:pPr marL="342900" lvl="0" indent="-342900" algn="just" defTabSz="45720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nadzoru nad substancjami chemicznymi i ich mieszaninami, produktami biobójczymi, </a:t>
            </a:r>
          </a:p>
          <a:p>
            <a:pPr marL="342900" lvl="0" indent="-342900" algn="just" defTabSz="45720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czynnikami lub procesami technologicznymi o działaniu rakotwórczym lub mutagennym,</a:t>
            </a:r>
          </a:p>
          <a:p>
            <a:pPr marL="342900" lvl="0" indent="-342900" algn="just" defTabSz="45720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przestrzegania ogólnych przepisów bhp. </a:t>
            </a:r>
            <a:endParaRPr lang="pl-PL" altLang="pl-PL" dirty="0">
              <a:solidFill>
                <a:prstClr val="black"/>
              </a:solidFill>
              <a:latin typeface="+mj-lt"/>
              <a:ea typeface="SimSun" panose="02010600030101010101" pitchFamily="2" charset="-122"/>
            </a:endParaRPr>
          </a:p>
          <a:p>
            <a:pPr lvl="0" algn="just" defTabSz="457200">
              <a:lnSpc>
                <a:spcPct val="150000"/>
              </a:lnSpc>
              <a:spcBef>
                <a:spcPct val="0"/>
              </a:spcBef>
              <a:defRPr/>
            </a:pPr>
            <a:r>
              <a:rPr lang="pl-PL" altLang="pl-PL" dirty="0">
                <a:solidFill>
                  <a:prstClr val="black"/>
                </a:solidFill>
                <a:latin typeface="+mj-lt"/>
                <a:ea typeface="SimSun" panose="02010600030101010101" pitchFamily="2" charset="-122"/>
              </a:rPr>
              <a:t>W efekcie powyższych kontroli wydano 34 decyzje nakazujące usunięcie nieprawidłowości. </a:t>
            </a:r>
          </a:p>
          <a:p>
            <a:r>
              <a:rPr lang="pl-PL" dirty="0">
                <a:latin typeface="+mj-lt"/>
                <a:ea typeface="SimSun" panose="02010600030101010101" pitchFamily="2" charset="-122"/>
              </a:rPr>
              <a:t>Dodatkowo wydano 2 decyzje o stwierdzeniu choroby zawodowej. </a:t>
            </a:r>
            <a:endParaRPr lang="pl-PL" dirty="0">
              <a:latin typeface="+mj-lt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147048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0C0D36D-ED3B-D013-6DC1-0ABCB9C7A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>
                <a:latin typeface="+mj-lt"/>
                <a:cs typeface="Times New Roman" panose="02020603050405020304" pitchFamily="18" charset="0"/>
              </a:rPr>
              <a:t>Promocja i oświata zdrowotna</a:t>
            </a:r>
          </a:p>
        </p:txBody>
      </p:sp>
      <p:graphicFrame>
        <p:nvGraphicFramePr>
          <p:cNvPr id="8" name="Symbol zastępczy zawartości 7">
            <a:extLst>
              <a:ext uri="{FF2B5EF4-FFF2-40B4-BE49-F238E27FC236}">
                <a16:creationId xmlns:a16="http://schemas.microsoft.com/office/drawing/2014/main" id="{4417136A-2EAB-3362-25D6-80DA161D7A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2670284"/>
              </p:ext>
            </p:extLst>
          </p:nvPr>
        </p:nvGraphicFramePr>
        <p:xfrm>
          <a:off x="838200" y="1341921"/>
          <a:ext cx="105156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01896340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40323071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300" dirty="0"/>
                        <a:t> DZIAŁANIA PROGRAMOWE</a:t>
                      </a:r>
                    </a:p>
                    <a:p>
                      <a:pPr algn="just"/>
                      <a:endParaRPr lang="pl-PL" sz="1300" dirty="0"/>
                    </a:p>
                    <a:p>
                      <a:pPr algn="just"/>
                      <a:endParaRPr lang="pl-PL" sz="1300" dirty="0"/>
                    </a:p>
                    <a:p>
                      <a:pPr algn="l"/>
                      <a:r>
                        <a:rPr lang="pl-PL" sz="1300" dirty="0"/>
                        <a:t>1.Programy promujące profilaktykę nadwagi i otyłości:</a:t>
                      </a:r>
                    </a:p>
                    <a:p>
                      <a:pPr algn="l"/>
                      <a:r>
                        <a:rPr lang="pl-PL" sz="1300" dirty="0"/>
                        <a:t>„Trzymaj Formę!”</a:t>
                      </a:r>
                    </a:p>
                    <a:p>
                      <a:pPr algn="l"/>
                      <a:r>
                        <a:rPr lang="pl-PL" sz="1300" dirty="0"/>
                        <a:t>„Skąd się biorą produkty ekologiczne”</a:t>
                      </a:r>
                    </a:p>
                    <a:p>
                      <a:pPr algn="l"/>
                      <a:r>
                        <a:rPr lang="pl-PL" sz="1300" dirty="0"/>
                        <a:t>2.Program antytytoniowej edukacji zdrowotnej:</a:t>
                      </a:r>
                    </a:p>
                    <a:p>
                      <a:pPr algn="l"/>
                      <a:r>
                        <a:rPr lang="pl-PL" sz="1300" dirty="0"/>
                        <a:t>„Bieg po zdrowie”</a:t>
                      </a:r>
                    </a:p>
                    <a:p>
                      <a:pPr algn="l"/>
                      <a:r>
                        <a:rPr lang="pl-PL" sz="1300" dirty="0"/>
                        <a:t>3.Program dot. profilaktyki uzależnień od alkoholu, tytoniu i innych środków psychoaktywnych:</a:t>
                      </a:r>
                    </a:p>
                    <a:p>
                      <a:pPr algn="l"/>
                      <a:r>
                        <a:rPr lang="pl-PL" sz="1300" dirty="0"/>
                        <a:t>„Ars, czyli jak dbać o miłość?”</a:t>
                      </a:r>
                    </a:p>
                    <a:p>
                      <a:pPr algn="l"/>
                      <a:r>
                        <a:rPr lang="pl-PL" sz="1300" dirty="0"/>
                        <a:t>4.Programy dot. profilaktyka chorób zakaźnych:</a:t>
                      </a:r>
                    </a:p>
                    <a:p>
                      <a:pPr algn="l"/>
                      <a:r>
                        <a:rPr lang="pl-PL" sz="1300" dirty="0"/>
                        <a:t>Krajowy Program Zapobiegania Zakażeniom HIV i Zwalczania AIDS</a:t>
                      </a:r>
                    </a:p>
                    <a:p>
                      <a:pPr algn="l"/>
                      <a:r>
                        <a:rPr lang="pl-PL" sz="1300" dirty="0"/>
                        <a:t>„Podstępne WZW”</a:t>
                      </a:r>
                    </a:p>
                    <a:p>
                      <a:pPr algn="l"/>
                      <a:r>
                        <a:rPr lang="pl-PL" sz="1300" dirty="0"/>
                        <a:t>„Zarazkom się nie damy, bo o siebie dbamy”</a:t>
                      </a:r>
                    </a:p>
                    <a:p>
                      <a:pPr algn="l"/>
                      <a:r>
                        <a:rPr lang="pl-PL" sz="1300" dirty="0"/>
                        <a:t>5.Program dot. profilaktyki  nowotworowej, tj. czerniaka:</a:t>
                      </a:r>
                    </a:p>
                    <a:p>
                      <a:pPr algn="l"/>
                      <a:r>
                        <a:rPr lang="pl-PL" sz="1300" dirty="0"/>
                        <a:t>„Znamię! Znam je?” </a:t>
                      </a:r>
                    </a:p>
                    <a:p>
                      <a:pPr algn="l"/>
                      <a:endParaRPr lang="pl-PL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/>
                        <a:t> DZIAŁANIA NIEPROGRAMOWE</a:t>
                      </a:r>
                    </a:p>
                    <a:p>
                      <a:endParaRPr lang="pl-PL" sz="1300" dirty="0"/>
                    </a:p>
                    <a:p>
                      <a:endParaRPr lang="pl-PL" sz="1300" dirty="0"/>
                    </a:p>
                    <a:p>
                      <a:pPr algn="l"/>
                      <a:r>
                        <a:rPr lang="pl-PL" sz="1300" dirty="0"/>
                        <a:t>- Bezpieczne ferie</a:t>
                      </a:r>
                    </a:p>
                    <a:p>
                      <a:pPr algn="l"/>
                      <a:r>
                        <a:rPr lang="pl-PL" sz="1300" dirty="0"/>
                        <a:t>- Wojewódzka Kampania „Bezpieczne wakacje”</a:t>
                      </a:r>
                    </a:p>
                    <a:p>
                      <a:pPr algn="l"/>
                      <a:r>
                        <a:rPr lang="pl-PL" sz="1300" dirty="0"/>
                        <a:t>- Kampania informacyjna #Safe2EatEU oraz #PlantHealth4Life</a:t>
                      </a:r>
                    </a:p>
                    <a:p>
                      <a:pPr algn="l"/>
                      <a:r>
                        <a:rPr lang="pl-PL" sz="1300" dirty="0"/>
                        <a:t>- Europejski Tydzień Szczepień</a:t>
                      </a:r>
                    </a:p>
                    <a:p>
                      <a:pPr algn="l"/>
                      <a:r>
                        <a:rPr lang="pl-PL" sz="1300" dirty="0"/>
                        <a:t>- Europejski Dzień Wiedzy o Antybiotykach oraz Światowy Tydzień   Wiedzy  o   Antybiotykach, </a:t>
                      </a:r>
                    </a:p>
                    <a:p>
                      <a:pPr algn="l"/>
                      <a:r>
                        <a:rPr lang="pl-PL" sz="1300" dirty="0"/>
                        <a:t>- Światowy Dzień Zdrowia</a:t>
                      </a:r>
                    </a:p>
                    <a:p>
                      <a:pPr algn="l"/>
                      <a:r>
                        <a:rPr lang="pl-PL" sz="1300" dirty="0"/>
                        <a:t>- Światowy Dzień Bez Papierosa</a:t>
                      </a:r>
                    </a:p>
                    <a:p>
                      <a:pPr algn="l"/>
                      <a:r>
                        <a:rPr lang="pl-PL" sz="1300" dirty="0"/>
                        <a:t>- Światowy Dzień Rzucania Palenia</a:t>
                      </a:r>
                    </a:p>
                    <a:p>
                      <a:pPr algn="l"/>
                      <a:r>
                        <a:rPr lang="pl-PL" sz="1300" dirty="0"/>
                        <a:t>- Światowy Dzień AIDS</a:t>
                      </a:r>
                    </a:p>
                    <a:p>
                      <a:pPr algn="l"/>
                      <a:r>
                        <a:rPr lang="pl-PL" sz="1300" dirty="0"/>
                        <a:t>- Profilaktyka </a:t>
                      </a:r>
                      <a:r>
                        <a:rPr lang="pl-PL" sz="1300" dirty="0" err="1"/>
                        <a:t>Pedikulozy</a:t>
                      </a:r>
                      <a:endParaRPr lang="pl-PL" sz="1300" dirty="0"/>
                    </a:p>
                    <a:p>
                      <a:pPr algn="l"/>
                      <a:r>
                        <a:rPr lang="pl-PL" sz="1300" dirty="0"/>
                        <a:t>- Profilaktyka  nowotworowa: raka piersi, raka prostaty</a:t>
                      </a:r>
                    </a:p>
                    <a:p>
                      <a:pPr algn="l"/>
                      <a:r>
                        <a:rPr lang="pl-PL" sz="1300" dirty="0"/>
                        <a:t> </a:t>
                      </a:r>
                    </a:p>
                    <a:p>
                      <a:pPr algn="l"/>
                      <a:endParaRPr lang="pl-PL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217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40290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C1BAD3A-B99E-1B8D-A0B0-4DC0AD7D3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>
                <a:latin typeface="+mj-lt"/>
                <a:cs typeface="Times New Roman" panose="02020603050405020304" pitchFamily="18" charset="0"/>
              </a:rPr>
              <a:t>Placówki nauczania i wychowania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936586C-FB5A-6CB7-F364-0321C493C9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Bef>
                <a:spcPct val="0"/>
              </a:spcBef>
              <a:defRPr/>
            </a:pPr>
            <a:r>
              <a:rPr lang="pl-PL" altLang="pl-PL" dirty="0">
                <a:latin typeface="+mn-lt"/>
                <a:ea typeface="SimSun" panose="02010600030101010101" pitchFamily="2" charset="-122"/>
              </a:rPr>
              <a:t>Oceniono 173 oddziały w 15 szkołach w zakresie higienicznego rozkładu zajęć (ocena planów lekcji), nie stwierdzono nieprawidłowości. 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defRPr/>
            </a:pPr>
            <a:r>
              <a:rPr lang="pl-PL" altLang="pl-PL" dirty="0">
                <a:latin typeface="+mn-lt"/>
                <a:ea typeface="SimSun" panose="02010600030101010101" pitchFamily="2" charset="-122"/>
              </a:rPr>
              <a:t>Ocenie w zakresie dostosowania mebli do wysokości ciała dzieci i młodzieży poddano: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defRPr/>
            </a:pPr>
            <a:r>
              <a:rPr lang="pl-PL" dirty="0">
                <a:latin typeface="+mn-lt"/>
                <a:ea typeface="SimSun" panose="02010600030101010101" pitchFamily="2" charset="-122"/>
              </a:rPr>
              <a:t>318 dzieci w: 24 oddziałach, w 3 placówkach i </a:t>
            </a:r>
            <a:r>
              <a:rPr lang="pl-PL" altLang="pl-PL" dirty="0">
                <a:latin typeface="+mn-lt"/>
                <a:ea typeface="SimSun" panose="02010600030101010101" pitchFamily="2" charset="-122"/>
              </a:rPr>
              <a:t>nie stwierdzono nieprawidłowości.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defRPr/>
            </a:pPr>
            <a:r>
              <a:rPr lang="pl-PL" altLang="pl-PL" dirty="0">
                <a:latin typeface="+mn-lt"/>
                <a:ea typeface="SimSun" panose="02010600030101010101" pitchFamily="2" charset="-122"/>
              </a:rPr>
              <a:t>Dokonano 168 pomiarów temperatury pomieszczeń w 28 placówkach oświatowych                 i wychowawczych, nie stwierdzono nieprawidłowości.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915297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F20E74C-3637-CC84-BAC9-5ABF889D7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6113"/>
            <a:ext cx="10515600" cy="3996440"/>
          </a:xfrm>
        </p:spPr>
        <p:txBody>
          <a:bodyPr>
            <a:normAutofit/>
          </a:bodyPr>
          <a:lstStyle/>
          <a:p>
            <a:pPr algn="ctr"/>
            <a:r>
              <a:rPr lang="pl-PL" sz="9600" b="1" dirty="0">
                <a:latin typeface="+mn-lt"/>
                <a:cs typeface="Times New Roman" panose="02020603050405020304" pitchFamily="18" charset="0"/>
              </a:rPr>
              <a:t>Dziękuję za uwagę</a:t>
            </a:r>
          </a:p>
        </p:txBody>
      </p:sp>
    </p:spTree>
    <p:extLst>
      <p:ext uri="{BB962C8B-B14F-4D97-AF65-F5344CB8AC3E}">
        <p14:creationId xmlns:p14="http://schemas.microsoft.com/office/powerpoint/2010/main" val="1827325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555B21-607D-1AD4-5A40-A5B36F2F9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>
                <a:latin typeface="+mj-lt"/>
                <a:cs typeface="Times New Roman" panose="02020603050405020304" pitchFamily="18" charset="0"/>
              </a:rPr>
              <a:t>Działania kontrolno-administracyjne</a:t>
            </a:r>
            <a:endParaRPr lang="pl-PL" sz="4000" dirty="0">
              <a:latin typeface="+mj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EC4769E-A614-9B5D-3958-01F2F084D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/>
            <a:r>
              <a:rPr lang="pl-PL" sz="8000" dirty="0">
                <a:latin typeface="+mn-lt"/>
                <a:cs typeface="Times New Roman" panose="02020603050405020304" pitchFamily="18" charset="0"/>
              </a:rPr>
              <a:t>Głównym celem działalności Państwowej Inspekcji Sanitarnej jest ochrona zdrowia ludzkiego przed niekorzystnym wpływem szkodliwości i uciążliwości środowiskowych oraz zapobieganie powstawaniu chorób, w tym zakaźnych i zawodowych. </a:t>
            </a:r>
          </a:p>
          <a:p>
            <a:pPr algn="just"/>
            <a:r>
              <a:rPr lang="pl-PL" sz="8000" dirty="0">
                <a:latin typeface="+mn-lt"/>
                <a:cs typeface="Times New Roman" panose="02020603050405020304" pitchFamily="18" charset="0"/>
              </a:rPr>
              <a:t>Zadania te realizowane są poprzez sprawowanie zapobiegawczego oraz bieżącego nadzoru sanitarnego z zakresu zdrowia publicznego oraz działalności przeciwepidemicznej przez                    19 pracowników pionów merytorycznych takich jak: </a:t>
            </a:r>
          </a:p>
          <a:p>
            <a:pPr marL="1143000" indent="-1143000" algn="just">
              <a:buFont typeface="Arial" panose="020B0604020202020204" pitchFamily="34" charset="0"/>
              <a:buChar char="•"/>
            </a:pPr>
            <a:r>
              <a:rPr lang="pl-PL" sz="8000" dirty="0">
                <a:latin typeface="+mn-lt"/>
                <a:cs typeface="Times New Roman" panose="02020603050405020304" pitchFamily="18" charset="0"/>
              </a:rPr>
              <a:t>Oddziały: Higieny Komunalnej; Epidemiologii; Higieny Żywności, Żywienia                     i Przedmiotów Użytku, Higieny Pracy,</a:t>
            </a:r>
          </a:p>
          <a:p>
            <a:pPr marL="1143000" indent="-1143000" algn="just">
              <a:buFont typeface="Arial" panose="020B0604020202020204" pitchFamily="34" charset="0"/>
              <a:buChar char="•"/>
            </a:pPr>
            <a:r>
              <a:rPr lang="pl-PL" sz="8000" dirty="0">
                <a:latin typeface="+mn-lt"/>
                <a:cs typeface="Times New Roman" panose="02020603050405020304" pitchFamily="18" charset="0"/>
              </a:rPr>
              <a:t>Sekcje: Higieny Dzieci i Młodzieży oraz Promocji Zdrowia i Oświaty Zdrowotnej, </a:t>
            </a:r>
          </a:p>
          <a:p>
            <a:pPr marL="1143000" indent="-1143000" algn="just">
              <a:buFont typeface="Arial" panose="020B0604020202020204" pitchFamily="34" charset="0"/>
              <a:buChar char="•"/>
            </a:pPr>
            <a:r>
              <a:rPr lang="pl-PL" sz="8000" dirty="0">
                <a:latin typeface="+mn-lt"/>
                <a:cs typeface="Times New Roman" panose="02020603050405020304" pitchFamily="18" charset="0"/>
              </a:rPr>
              <a:t>Stanowiska Pracy: do Spraw Zapobiegawczego Nadzoru Sanitarnego; do Spraw Statystyki, Informacji i Oceny. </a:t>
            </a:r>
          </a:p>
          <a:p>
            <a:r>
              <a:rPr lang="pl-PL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endParaRPr lang="pl-PL" altLang="pl-PL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alt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pl-PL" altLang="pl-PL" sz="180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06061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9AD57F-6832-ABBC-2AAD-496E42E89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>
                <a:latin typeface="+mj-lt"/>
                <a:cs typeface="Times New Roman" panose="02020603050405020304" pitchFamily="18" charset="0"/>
              </a:rPr>
              <a:t>Działania kontrolno-administracyjne</a:t>
            </a:r>
            <a:endParaRPr lang="pl-PL" sz="4000" dirty="0">
              <a:latin typeface="+mj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A16E50F-DCBD-528B-3433-797CE943C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0941"/>
            <a:ext cx="10515600" cy="399644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60000"/>
              </a:lnSpc>
              <a:spcBef>
                <a:spcPct val="0"/>
              </a:spcBef>
              <a:defRPr/>
            </a:pPr>
            <a:r>
              <a:rPr lang="pl-PL" altLang="pl-PL" dirty="0">
                <a:solidFill>
                  <a:srgbClr val="000000"/>
                </a:solidFill>
                <a:latin typeface="+mn-lt"/>
                <a:cs typeface="Calibri" panose="020F0502020204030204" pitchFamily="34" charset="0"/>
              </a:rPr>
              <a:t>W 2025 r. przeprowadzono 3446 kontrole / wizytacje.</a:t>
            </a:r>
            <a:endParaRPr lang="pl-PL" altLang="pl-PL" dirty="0">
              <a:latin typeface="+mn-lt"/>
              <a:ea typeface="SimSun" panose="02010600030101010101" pitchFamily="2" charset="-122"/>
            </a:endParaRPr>
          </a:p>
          <a:p>
            <a:pPr algn="just">
              <a:lnSpc>
                <a:spcPct val="160000"/>
              </a:lnSpc>
              <a:spcBef>
                <a:spcPct val="0"/>
              </a:spcBef>
              <a:defRPr/>
            </a:pPr>
            <a:r>
              <a:rPr lang="pl-PL" altLang="pl-PL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Wydano 542 decyzje administracyjne (337 merytorycznych tj.: nakazowe, zmieniające, uchylające, wykreślenia z rejestru, zatwierdzające; 205 finansowe).</a:t>
            </a:r>
          </a:p>
          <a:p>
            <a:pPr algn="just">
              <a:lnSpc>
                <a:spcPct val="160000"/>
              </a:lnSpc>
              <a:spcBef>
                <a:spcPct val="0"/>
              </a:spcBef>
              <a:defRPr/>
            </a:pPr>
            <a:endParaRPr lang="pl-PL" altLang="pl-PL" dirty="0">
              <a:latin typeface="+mn-lt"/>
              <a:ea typeface="SimSun" panose="02010600030101010101" pitchFamily="2" charset="-122"/>
            </a:endParaRPr>
          </a:p>
          <a:p>
            <a:pPr algn="just">
              <a:lnSpc>
                <a:spcPct val="160000"/>
              </a:lnSpc>
              <a:spcBef>
                <a:spcPct val="0"/>
              </a:spcBef>
              <a:defRPr/>
            </a:pPr>
            <a:r>
              <a:rPr lang="pl-PL" altLang="pl-PL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Nałożono grzywnę w drodze 45 mandatów karnych na kwotę 12000,00 zł, które dotyczyły:</a:t>
            </a:r>
          </a:p>
          <a:p>
            <a:pPr marL="342900" indent="-342900" algn="just">
              <a:lnSpc>
                <a:spcPct val="16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złego stanu sanitarnego w kontrolowanych obiektach,</a:t>
            </a:r>
          </a:p>
          <a:p>
            <a:pPr marL="342900" indent="-342900" algn="just">
              <a:lnSpc>
                <a:spcPct val="16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przeterminowanej żywności,</a:t>
            </a:r>
            <a:endParaRPr lang="pl-PL" altLang="pl-PL" dirty="0">
              <a:latin typeface="+mn-lt"/>
              <a:ea typeface="SimSun" panose="02010600030101010101" pitchFamily="2" charset="-122"/>
            </a:endParaRPr>
          </a:p>
          <a:p>
            <a:pPr marL="342900" indent="-342900" algn="just">
              <a:lnSpc>
                <a:spcPct val="16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l-PL" altLang="pl-PL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niewłaściwej prezentacji na stronach internetowych produktów chemicznych niebezpiecznych.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31917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12BC61-9B5B-4CF6-6B88-D2241C6D4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>
                <a:latin typeface="+mj-lt"/>
                <a:cs typeface="Times New Roman" panose="02020603050405020304" pitchFamily="18" charset="0"/>
              </a:rPr>
              <a:t>Działania kontrolno-administracyjne</a:t>
            </a:r>
            <a:endParaRPr lang="pl-PL" sz="4000" dirty="0">
              <a:latin typeface="+mj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4BB8746-D109-1FC3-0334-EDE2237ADF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913" y="1571418"/>
            <a:ext cx="10515600" cy="399644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  <a:defRPr/>
            </a:pPr>
            <a:r>
              <a:rPr lang="pl-PL" altLang="pl-PL" sz="2000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Zbadano 497 próbki, w tym:</a:t>
            </a:r>
            <a:endParaRPr lang="pl-PL" altLang="pl-PL" sz="2000" dirty="0">
              <a:latin typeface="+mn-lt"/>
              <a:ea typeface="SimSun" panose="02010600030101010101" pitchFamily="2" charset="-122"/>
            </a:endParaRPr>
          </a:p>
          <a:p>
            <a:pPr marL="971550" indent="-285750" algn="just">
              <a:lnSpc>
                <a:spcPct val="150000"/>
              </a:lnSpc>
              <a:spcBef>
                <a:spcPct val="0"/>
              </a:spcBef>
              <a:defRPr/>
            </a:pPr>
            <a:r>
              <a:rPr lang="pl-PL" altLang="pl-PL" sz="2000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166 w ramach monitoringu jakości wody (119 próbek wody przeznaczonej do spożycia,</a:t>
            </a:r>
            <a:r>
              <a:rPr lang="pl-PL" altLang="pl-PL" sz="2000" dirty="0">
                <a:latin typeface="+mn-lt"/>
                <a:ea typeface="SimSun" panose="02010600030101010101" pitchFamily="2" charset="-122"/>
              </a:rPr>
              <a:t> </a:t>
            </a:r>
            <a:r>
              <a:rPr lang="pl-PL" altLang="pl-PL" sz="2000" dirty="0">
                <a:solidFill>
                  <a:srgbClr val="000000"/>
                </a:solidFill>
                <a:latin typeface="+mn-lt"/>
                <a:ea typeface="SimSun" panose="02010600030101010101" pitchFamily="2" charset="-122"/>
                <a:cs typeface="Times New Roman" panose="02020603050405020304" pitchFamily="18" charset="0"/>
              </a:rPr>
              <a:t>47</a:t>
            </a:r>
            <a:r>
              <a:rPr lang="pl-PL" altLang="pl-PL" sz="2000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 próbek wody z pływalni i basenów kąpielowych),</a:t>
            </a:r>
          </a:p>
          <a:p>
            <a:pPr marL="971550" indent="-285750" algn="just">
              <a:lnSpc>
                <a:spcPct val="150000"/>
              </a:lnSpc>
              <a:spcBef>
                <a:spcPct val="0"/>
              </a:spcBef>
              <a:defRPr/>
            </a:pPr>
            <a:r>
              <a:rPr lang="pl-PL" altLang="pl-PL" sz="2000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91 próbek pobranych przez Oddział EP (kał na nosicielstwo bakterii </a:t>
            </a:r>
            <a:r>
              <a:rPr lang="pl-PL" altLang="pl-PL" sz="2000" i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Salmonella i </a:t>
            </a:r>
            <a:r>
              <a:rPr lang="pl-PL" altLang="pl-PL" sz="2000" i="1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Shigella</a:t>
            </a:r>
            <a:r>
              <a:rPr lang="pl-PL" altLang="pl-PL" sz="2000" i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n-US" altLang="pl-PL" sz="2000" dirty="0" err="1">
                <a:solidFill>
                  <a:srgbClr val="000000"/>
                </a:solidFill>
                <a:latin typeface="+mn-lt"/>
                <a:ea typeface="SimSun" panose="02010600030101010101" pitchFamily="2" charset="-122"/>
              </a:rPr>
              <a:t>surowic</a:t>
            </a:r>
            <a:r>
              <a:rPr lang="pl-PL" altLang="pl-PL" sz="2000" dirty="0">
                <a:solidFill>
                  <a:srgbClr val="000000"/>
                </a:solidFill>
                <a:latin typeface="+mn-lt"/>
                <a:ea typeface="SimSun" panose="02010600030101010101" pitchFamily="2" charset="-122"/>
              </a:rPr>
              <a:t>a</a:t>
            </a:r>
            <a:r>
              <a:rPr lang="en-US" altLang="pl-PL" sz="2000" dirty="0">
                <a:solidFill>
                  <a:srgbClr val="000000"/>
                </a:solidFill>
                <a:latin typeface="+mn-lt"/>
                <a:ea typeface="SimSun" panose="02010600030101010101" pitchFamily="2" charset="-122"/>
              </a:rPr>
              <a:t> do </a:t>
            </a:r>
            <a:r>
              <a:rPr lang="en-US" altLang="pl-PL" sz="2000" dirty="0" err="1">
                <a:solidFill>
                  <a:srgbClr val="000000"/>
                </a:solidFill>
                <a:latin typeface="+mn-lt"/>
                <a:ea typeface="SimSun" panose="02010600030101010101" pitchFamily="2" charset="-122"/>
              </a:rPr>
              <a:t>przeglądu</a:t>
            </a:r>
            <a:r>
              <a:rPr lang="en-US" altLang="pl-PL" sz="2000" dirty="0">
                <a:solidFill>
                  <a:srgbClr val="000000"/>
                </a:solidFill>
                <a:latin typeface="+mn-lt"/>
                <a:ea typeface="SimSun" panose="02010600030101010101" pitchFamily="2" charset="-122"/>
              </a:rPr>
              <a:t> </a:t>
            </a:r>
            <a:r>
              <a:rPr lang="en-US" altLang="pl-PL" sz="2000" dirty="0" err="1">
                <a:solidFill>
                  <a:srgbClr val="000000"/>
                </a:solidFill>
                <a:latin typeface="+mn-lt"/>
                <a:ea typeface="SimSun" panose="02010600030101010101" pitchFamily="2" charset="-122"/>
              </a:rPr>
              <a:t>serologicznego</a:t>
            </a:r>
            <a:r>
              <a:rPr lang="en-US" altLang="pl-PL" sz="2000" dirty="0">
                <a:solidFill>
                  <a:srgbClr val="000000"/>
                </a:solidFill>
                <a:latin typeface="+mn-lt"/>
                <a:ea typeface="SimSun" panose="02010600030101010101" pitchFamily="2" charset="-122"/>
              </a:rPr>
              <a:t> w </a:t>
            </a:r>
            <a:r>
              <a:rPr lang="en-US" altLang="pl-PL" sz="2000" dirty="0" err="1">
                <a:solidFill>
                  <a:srgbClr val="000000"/>
                </a:solidFill>
                <a:latin typeface="+mn-lt"/>
                <a:ea typeface="SimSun" panose="02010600030101010101" pitchFamily="2" charset="-122"/>
              </a:rPr>
              <a:t>kierunku</a:t>
            </a:r>
            <a:r>
              <a:rPr lang="en-US" altLang="pl-PL" sz="2000" dirty="0">
                <a:solidFill>
                  <a:srgbClr val="000000"/>
                </a:solidFill>
                <a:latin typeface="+mn-lt"/>
                <a:ea typeface="SimSun" panose="02010600030101010101" pitchFamily="2" charset="-122"/>
              </a:rPr>
              <a:t> </a:t>
            </a:r>
            <a:r>
              <a:rPr lang="en-US" altLang="pl-PL" sz="2000" dirty="0" err="1">
                <a:solidFill>
                  <a:srgbClr val="000000"/>
                </a:solidFill>
                <a:latin typeface="+mn-lt"/>
                <a:ea typeface="SimSun" panose="02010600030101010101" pitchFamily="2" charset="-122"/>
              </a:rPr>
              <a:t>grypy</a:t>
            </a:r>
            <a:r>
              <a:rPr lang="en-US" altLang="pl-PL" sz="2000" dirty="0">
                <a:solidFill>
                  <a:srgbClr val="000000"/>
                </a:solidFill>
                <a:latin typeface="+mn-lt"/>
                <a:ea typeface="SimSun" panose="02010600030101010101" pitchFamily="2" charset="-122"/>
              </a:rPr>
              <a:t>, </a:t>
            </a:r>
            <a:r>
              <a:rPr lang="pl-PL" altLang="pl-PL" sz="2000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próbki do programu SENTINEL),</a:t>
            </a:r>
          </a:p>
          <a:p>
            <a:pPr marL="971550" indent="-285750" algn="just">
              <a:lnSpc>
                <a:spcPct val="150000"/>
              </a:lnSpc>
              <a:spcBef>
                <a:spcPct val="0"/>
              </a:spcBef>
              <a:defRPr/>
            </a:pPr>
            <a:r>
              <a:rPr lang="pl-PL" altLang="pl-PL" sz="2000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240 w</a:t>
            </a:r>
            <a:r>
              <a:rPr lang="pl-PL" altLang="pl-PL" sz="20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pl-PL" altLang="pl-PL" sz="2000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zakresie urzędowej kontroli żywności oraz materiałów i wyrobów przeznaczonych do kontaktu z żywnością.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Font typeface="Symbol" panose="05050102010706020507" pitchFamily="18" charset="2"/>
              <a:buChar char=""/>
              <a:defRPr/>
            </a:pPr>
            <a:endParaRPr lang="pl-PL" altLang="pl-PL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81375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104D5EF-FC35-0832-F5B8-DDCA97108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>
                <a:latin typeface="+mj-lt"/>
                <a:cs typeface="Times New Roman" panose="02020603050405020304" pitchFamily="18" charset="0"/>
              </a:rPr>
              <a:t>Działania kontrolno-administracyjne</a:t>
            </a:r>
            <a:endParaRPr lang="pl-PL" sz="4000" dirty="0">
              <a:latin typeface="+mj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18D5243-F376-1410-2410-59D4C10250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pl-PL" altLang="pl-PL" sz="2000" dirty="0">
                <a:solidFill>
                  <a:srgbClr val="000000"/>
                </a:solidFill>
                <a:latin typeface="+mn-lt"/>
                <a:cs typeface="Calibri" panose="020F0502020204030204" pitchFamily="34" charset="0"/>
              </a:rPr>
              <a:t>Nie odnotowano wniosków, skarg, wydano 1 tytuł wykonawczy, wydano 2 postanowienia o nałożeniu grzywien w celu przymuszenia na łączną kwotę 1500 zł. Nie odnotowano wniosków o ukaranie do Sądu oraz do Opolskiego Państwowego Wojewódzkiego Inspektora Sanitarnego. Nałożono 1 administracyjną karę pieniężną na kwotę 500 zł.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endParaRPr lang="pl-PL" altLang="pl-PL" sz="2000" dirty="0">
              <a:latin typeface="+mn-lt"/>
              <a:ea typeface="SimSun" panose="02010600030101010101" pitchFamily="2" charset="-122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pl-PL" altLang="pl-PL" sz="2000" dirty="0">
                <a:solidFill>
                  <a:srgbClr val="000000"/>
                </a:solidFill>
                <a:latin typeface="+mn-lt"/>
                <a:cs typeface="Calibri" panose="020F0502020204030204" pitchFamily="34" charset="0"/>
              </a:rPr>
              <a:t>Przyjęto 36 interwencji, z czego 19 było niezasadnych, 17 zasadnych. Podjęto działania kontrolne i wyjaśniające, a osoby odpowiedzialne ukarano grzywną w drodze mandatu karnego.</a:t>
            </a:r>
            <a:endParaRPr lang="pl-PL" altLang="pl-PL" sz="2000" dirty="0">
              <a:latin typeface="+mn-lt"/>
              <a:ea typeface="SimSun" panose="02010600030101010101" pitchFamily="2" charset="-122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35708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BB5ABB-F1AF-F516-B897-4B3BC778B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altLang="pl-PL" sz="4000" dirty="0">
                <a:latin typeface="+mj-lt"/>
                <a:cs typeface="Times New Roman" panose="02020603050405020304" pitchFamily="18" charset="0"/>
              </a:rPr>
              <a:t>Działania przeciwepidemiczne</a:t>
            </a:r>
            <a:endParaRPr lang="pl-PL" sz="4000" dirty="0">
              <a:latin typeface="+mj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58289B1-C3FF-CC32-6529-191BCF0EC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pl-PL" alt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l-PL" altLang="pl-PL" dirty="0">
                <a:latin typeface="+mn-lt"/>
                <a:cs typeface="Times New Roman" panose="02020603050405020304" pitchFamily="18" charset="0"/>
              </a:rPr>
              <a:t>Zarejestrowano 3933 przypadki </a:t>
            </a:r>
            <a:r>
              <a:rPr lang="pl-PL" altLang="pl-PL" dirty="0" err="1">
                <a:latin typeface="+mn-lt"/>
                <a:cs typeface="Times New Roman" panose="02020603050405020304" pitchFamily="18" charset="0"/>
              </a:rPr>
              <a:t>zachorowa</a:t>
            </a:r>
            <a:r>
              <a:rPr lang="pl-PL" altLang="pl-PL" dirty="0" err="1">
                <a:latin typeface="+mn-lt"/>
                <a:ea typeface="TimesNewRoman"/>
                <a:cs typeface="TimesNewRoman"/>
              </a:rPr>
              <a:t>ń</a:t>
            </a:r>
            <a:r>
              <a:rPr lang="pl-PL" altLang="pl-PL" dirty="0">
                <a:latin typeface="+mn-lt"/>
                <a:ea typeface="TimesNewRoman"/>
                <a:cs typeface="TimesNewRoman"/>
              </a:rPr>
              <a:t>/podejrzeń zachorowania </a:t>
            </a:r>
            <a:r>
              <a:rPr lang="pl-PL" altLang="pl-PL" dirty="0">
                <a:latin typeface="+mn-lt"/>
                <a:cs typeface="Times New Roman" panose="02020603050405020304" pitchFamily="18" charset="0"/>
              </a:rPr>
              <a:t>na choroby zaka</a:t>
            </a:r>
            <a:r>
              <a:rPr lang="pl-PL" altLang="pl-PL" dirty="0">
                <a:latin typeface="+mn-lt"/>
                <a:ea typeface="TimesNewRoman"/>
                <a:cs typeface="TimesNewRoman"/>
              </a:rPr>
              <a:t>ź</a:t>
            </a:r>
            <a:r>
              <a:rPr lang="pl-PL" altLang="pl-PL" dirty="0">
                <a:latin typeface="+mn-lt"/>
                <a:cs typeface="Times New Roman" panose="02020603050405020304" pitchFamily="18" charset="0"/>
              </a:rPr>
              <a:t>ne, 424 osoby zostały hospitalizowane.</a:t>
            </a:r>
            <a:endParaRPr lang="pl-PL" altLang="pl-PL" dirty="0">
              <a:latin typeface="+mn-lt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pl-PL" altLang="pl-PL" dirty="0">
                <a:latin typeface="+mn-lt"/>
                <a:ea typeface="SimSun" panose="02010600030101010101" pitchFamily="2" charset="-122"/>
              </a:rPr>
              <a:t>	Odnotowano 37 przypadków pokąsania przez zwierzęta podejrzane o zachorowanie na wściekliznę, 13 osób poddano szczepieniu przeciwko wściekliźnie. Decyzja o szczepieniu uzależniona jest od wyników 15 dniowej obserwacji weterynaryjnej zwierzęcia.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7023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7C8B5C2-3F0D-A683-77C9-D9E4E2EB5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dirty="0">
                <a:latin typeface="+mj-lt"/>
                <a:cs typeface="Times New Roman" panose="02020603050405020304" pitchFamily="18" charset="0"/>
              </a:rPr>
              <a:t>Statystyczne zestawienie zachorowań na wybrane choroby zakaźne w latach 2015-2025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620E5277-FE26-B5E8-C562-DA7A60126B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6481142"/>
              </p:ext>
            </p:extLst>
          </p:nvPr>
        </p:nvGraphicFramePr>
        <p:xfrm>
          <a:off x="838200" y="1690688"/>
          <a:ext cx="10515602" cy="44318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15316">
                  <a:extLst>
                    <a:ext uri="{9D8B030D-6E8A-4147-A177-3AD203B41FA5}">
                      <a16:colId xmlns:a16="http://schemas.microsoft.com/office/drawing/2014/main" val="430034833"/>
                    </a:ext>
                  </a:extLst>
                </a:gridCol>
                <a:gridCol w="633470">
                  <a:extLst>
                    <a:ext uri="{9D8B030D-6E8A-4147-A177-3AD203B41FA5}">
                      <a16:colId xmlns:a16="http://schemas.microsoft.com/office/drawing/2014/main" val="1816429255"/>
                    </a:ext>
                  </a:extLst>
                </a:gridCol>
                <a:gridCol w="633470">
                  <a:extLst>
                    <a:ext uri="{9D8B030D-6E8A-4147-A177-3AD203B41FA5}">
                      <a16:colId xmlns:a16="http://schemas.microsoft.com/office/drawing/2014/main" val="3796149067"/>
                    </a:ext>
                  </a:extLst>
                </a:gridCol>
                <a:gridCol w="633470">
                  <a:extLst>
                    <a:ext uri="{9D8B030D-6E8A-4147-A177-3AD203B41FA5}">
                      <a16:colId xmlns:a16="http://schemas.microsoft.com/office/drawing/2014/main" val="3969530970"/>
                    </a:ext>
                  </a:extLst>
                </a:gridCol>
                <a:gridCol w="633470">
                  <a:extLst>
                    <a:ext uri="{9D8B030D-6E8A-4147-A177-3AD203B41FA5}">
                      <a16:colId xmlns:a16="http://schemas.microsoft.com/office/drawing/2014/main" val="3346786163"/>
                    </a:ext>
                  </a:extLst>
                </a:gridCol>
                <a:gridCol w="633470">
                  <a:extLst>
                    <a:ext uri="{9D8B030D-6E8A-4147-A177-3AD203B41FA5}">
                      <a16:colId xmlns:a16="http://schemas.microsoft.com/office/drawing/2014/main" val="2276352098"/>
                    </a:ext>
                  </a:extLst>
                </a:gridCol>
                <a:gridCol w="633470">
                  <a:extLst>
                    <a:ext uri="{9D8B030D-6E8A-4147-A177-3AD203B41FA5}">
                      <a16:colId xmlns:a16="http://schemas.microsoft.com/office/drawing/2014/main" val="1621034880"/>
                    </a:ext>
                  </a:extLst>
                </a:gridCol>
                <a:gridCol w="633470">
                  <a:extLst>
                    <a:ext uri="{9D8B030D-6E8A-4147-A177-3AD203B41FA5}">
                      <a16:colId xmlns:a16="http://schemas.microsoft.com/office/drawing/2014/main" val="1911001328"/>
                    </a:ext>
                  </a:extLst>
                </a:gridCol>
                <a:gridCol w="633470">
                  <a:extLst>
                    <a:ext uri="{9D8B030D-6E8A-4147-A177-3AD203B41FA5}">
                      <a16:colId xmlns:a16="http://schemas.microsoft.com/office/drawing/2014/main" val="4143309625"/>
                    </a:ext>
                  </a:extLst>
                </a:gridCol>
                <a:gridCol w="810842">
                  <a:extLst>
                    <a:ext uri="{9D8B030D-6E8A-4147-A177-3AD203B41FA5}">
                      <a16:colId xmlns:a16="http://schemas.microsoft.com/office/drawing/2014/main" val="962373574"/>
                    </a:ext>
                  </a:extLst>
                </a:gridCol>
                <a:gridCol w="810842">
                  <a:extLst>
                    <a:ext uri="{9D8B030D-6E8A-4147-A177-3AD203B41FA5}">
                      <a16:colId xmlns:a16="http://schemas.microsoft.com/office/drawing/2014/main" val="3236477696"/>
                    </a:ext>
                  </a:extLst>
                </a:gridCol>
                <a:gridCol w="810842">
                  <a:extLst>
                    <a:ext uri="{9D8B030D-6E8A-4147-A177-3AD203B41FA5}">
                      <a16:colId xmlns:a16="http://schemas.microsoft.com/office/drawing/2014/main" val="475472809"/>
                    </a:ext>
                  </a:extLst>
                </a:gridCol>
              </a:tblGrid>
              <a:tr h="3069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pl-PL" sz="1200">
                          <a:effectLst/>
                        </a:rPr>
                        <a:t> 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>
                          <a:effectLst/>
                        </a:rPr>
                        <a:t>2015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>
                          <a:effectLst/>
                        </a:rPr>
                        <a:t>2016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>
                          <a:effectLst/>
                        </a:rPr>
                        <a:t>2017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>
                          <a:effectLst/>
                        </a:rPr>
                        <a:t>2018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>
                          <a:effectLst/>
                        </a:rPr>
                        <a:t>2019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>
                          <a:effectLst/>
                        </a:rPr>
                        <a:t>2020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>
                          <a:effectLst/>
                        </a:rPr>
                        <a:t>2021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>
                          <a:effectLst/>
                        </a:rPr>
                        <a:t>2022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>
                          <a:effectLst/>
                        </a:rPr>
                        <a:t>2023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>
                          <a:effectLst/>
                        </a:rPr>
                        <a:t>2024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>
                          <a:effectLst/>
                        </a:rPr>
                        <a:t>2025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12954340"/>
                  </a:ext>
                </a:extLst>
              </a:tr>
              <a:tr h="257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</a:rPr>
                        <a:t>SALMONELOZY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21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</a:rPr>
                        <a:t>25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13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28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22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16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15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18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23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16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958991059"/>
                  </a:ext>
                </a:extLst>
              </a:tr>
              <a:tr h="257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>
                          <a:effectLst/>
                        </a:rPr>
                        <a:t>BIEGUNKA DZ. DO 2 LAT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95 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80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44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43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11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6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15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13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44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38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31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559074633"/>
                  </a:ext>
                </a:extLst>
              </a:tr>
              <a:tr h="257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>
                          <a:effectLst/>
                        </a:rPr>
                        <a:t>KRZTUSIEC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5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17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</a:rPr>
                        <a:t>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</a:rPr>
                        <a:t>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2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7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6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72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9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23654252"/>
                  </a:ext>
                </a:extLst>
              </a:tr>
              <a:tr h="257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</a:rPr>
                        <a:t>PŁONICA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25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24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27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19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46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</a:rPr>
                        <a:t>10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4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102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189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60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14087998"/>
                  </a:ext>
                </a:extLst>
              </a:tr>
              <a:tr h="257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>
                          <a:effectLst/>
                        </a:rPr>
                        <a:t>ZAP. OPON MÓZG. RDZ.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5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7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8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5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3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5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7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7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4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7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893683745"/>
                  </a:ext>
                </a:extLst>
              </a:tr>
              <a:tr h="257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>
                          <a:effectLst/>
                        </a:rPr>
                        <a:t>OSPA WIETRZNA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191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279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456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469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429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349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77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470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800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358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346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688244213"/>
                  </a:ext>
                </a:extLst>
              </a:tr>
              <a:tr h="257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>
                          <a:effectLst/>
                        </a:rPr>
                        <a:t>RÓŻYCZKA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</a:rPr>
                        <a:t>10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2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</a:rPr>
                        <a:t>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</a:rPr>
                        <a:t>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</a:rPr>
                        <a:t>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0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950219352"/>
                  </a:ext>
                </a:extLst>
              </a:tr>
              <a:tr h="257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</a:rPr>
                        <a:t>ZAPALENIE MÓZGU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2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2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3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</a:rPr>
                        <a:t>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</a:rPr>
                        <a:t>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178109597"/>
                  </a:ext>
                </a:extLst>
              </a:tr>
              <a:tr h="257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>
                          <a:effectLst/>
                        </a:rPr>
                        <a:t>WZW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34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18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26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20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35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12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17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16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14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13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58237060"/>
                  </a:ext>
                </a:extLst>
              </a:tr>
              <a:tr h="257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>
                          <a:effectLst/>
                        </a:rPr>
                        <a:t>NAGMINNE ZAP. PRZYUSZNIC.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6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7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2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7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4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2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3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3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5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442273072"/>
                  </a:ext>
                </a:extLst>
              </a:tr>
              <a:tr h="257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>
                          <a:effectLst/>
                        </a:rPr>
                        <a:t>GRYPA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0</a:t>
                      </a:r>
                    </a:p>
                  </a:txBody>
                  <a:tcPr marL="44450" marR="4445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7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4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6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3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11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2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5</a:t>
                      </a:r>
                    </a:p>
                  </a:txBody>
                  <a:tcPr marL="44450" marR="4445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126</a:t>
                      </a:r>
                    </a:p>
                  </a:txBody>
                  <a:tcPr marL="44450" marR="4445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578</a:t>
                      </a:r>
                    </a:p>
                  </a:txBody>
                  <a:tcPr marL="44450" marR="4445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1699</a:t>
                      </a:r>
                    </a:p>
                  </a:txBody>
                  <a:tcPr marL="44450" marR="4445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9467574"/>
                  </a:ext>
                </a:extLst>
              </a:tr>
              <a:tr h="257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>
                          <a:effectLst/>
                        </a:rPr>
                        <a:t>BORELIOZA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33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51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37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42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57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30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41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42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76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61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124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667573399"/>
                  </a:ext>
                </a:extLst>
              </a:tr>
              <a:tr h="257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>
                          <a:effectLst/>
                        </a:rPr>
                        <a:t>BAKT. ZAK. JELIT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17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18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16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28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9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3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32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24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32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53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43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929122409"/>
                  </a:ext>
                </a:extLst>
              </a:tr>
              <a:tr h="257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>
                          <a:effectLst/>
                        </a:rPr>
                        <a:t>WIR. ZAK. JELIT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142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66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43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95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146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30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16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79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51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60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100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595632388"/>
                  </a:ext>
                </a:extLst>
              </a:tr>
              <a:tr h="257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>
                          <a:effectLst/>
                        </a:rPr>
                        <a:t>GRUŹLICA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14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20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20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25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15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17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11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15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7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13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77590964"/>
                  </a:ext>
                </a:extLst>
              </a:tr>
              <a:tr h="257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>
                          <a:effectLst/>
                        </a:rPr>
                        <a:t>COVID-19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1000" dirty="0">
                          <a:effectLst/>
                        </a:rPr>
                        <a:t>-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1000">
                          <a:effectLst/>
                        </a:rPr>
                        <a:t>-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1000">
                          <a:effectLst/>
                        </a:rPr>
                        <a:t>-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1000">
                          <a:effectLst/>
                        </a:rPr>
                        <a:t>-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1000">
                          <a:effectLst/>
                        </a:rPr>
                        <a:t>-</a:t>
                      </a:r>
                      <a:endParaRPr lang="pl-PL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2831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7074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4097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882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817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pl-PL" sz="8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548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7106509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7908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1E27877-6F90-B9FB-DAC2-B36883272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4000" dirty="0">
                <a:latin typeface="+mj-lt"/>
                <a:cs typeface="Times New Roman" panose="02020603050405020304" pitchFamily="18" charset="0"/>
              </a:rPr>
              <a:t>Szczepienia</a:t>
            </a:r>
            <a:r>
              <a:rPr lang="pl-PL" dirty="0">
                <a:latin typeface="+mj-lt"/>
                <a:cs typeface="Times New Roman" panose="02020603050405020304" pitchFamily="18" charset="0"/>
              </a:rPr>
              <a:t> ochronne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7D5AE45-1664-1785-5EF2-09F7F93C7F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780"/>
            <a:ext cx="10515600" cy="3996440"/>
          </a:xfrm>
        </p:spPr>
        <p:txBody>
          <a:bodyPr>
            <a:normAutofit fontScale="92500" lnSpcReduction="20000"/>
          </a:bodyPr>
          <a:lstStyle/>
          <a:p>
            <a:r>
              <a:rPr lang="pl-PL" dirty="0">
                <a:latin typeface="+mn-lt"/>
              </a:rPr>
              <a:t> </a:t>
            </a:r>
            <a:r>
              <a:rPr lang="pl-PL" sz="2000" dirty="0">
                <a:latin typeface="+mn-lt"/>
                <a:cs typeface="Times New Roman" panose="02020603050405020304" pitchFamily="18" charset="0"/>
              </a:rPr>
              <a:t>Kontynuowane były: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l-PL" sz="2000" dirty="0">
                <a:latin typeface="+mn-lt"/>
                <a:cs typeface="Times New Roman" panose="02020603050405020304" pitchFamily="18" charset="0"/>
              </a:rPr>
              <a:t>szczepienia przeciwko krztuścowi dla kobiet w ciąży po ukończeniu 27 do 36 tygodnia ciąży oraz dla kobiet w ciąży zagrożonej przedwczesnym porodem, po ukończeniu 20 tygodnia ciąży- realizowane w przychodniach POZ, wydano </a:t>
            </a:r>
            <a:r>
              <a:rPr lang="pl-PL" sz="2000" b="1" dirty="0">
                <a:latin typeface="+mn-lt"/>
                <a:cs typeface="Times New Roman" panose="02020603050405020304" pitchFamily="18" charset="0"/>
              </a:rPr>
              <a:t>95</a:t>
            </a:r>
            <a:r>
              <a:rPr lang="pl-PL" sz="2000" dirty="0">
                <a:latin typeface="+mn-lt"/>
                <a:cs typeface="Times New Roman" panose="02020603050405020304" pitchFamily="18" charset="0"/>
              </a:rPr>
              <a:t> szczepionek.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l-PL" sz="2000" dirty="0">
                <a:latin typeface="+mn-lt"/>
                <a:cs typeface="Times New Roman" panose="02020603050405020304" pitchFamily="18" charset="0"/>
              </a:rPr>
              <a:t>powszechny program szczepień przeciw HPV, który rozpoczął się 1 czerwca 2023 roku. Program ten realizuje założenia i cele Narodowej Strategii Onkologicznej na lata 2020-2030, a szczepienia są realizowane w przychodniach POZ, szkołach.</a:t>
            </a:r>
          </a:p>
          <a:p>
            <a:r>
              <a:rPr lang="pl-PL" sz="2000" dirty="0">
                <a:latin typeface="+mn-lt"/>
              </a:rPr>
              <a:t>W programie szczepień p/</a:t>
            </a:r>
            <a:r>
              <a:rPr lang="pl-PL" sz="2000" dirty="0" err="1">
                <a:latin typeface="+mn-lt"/>
              </a:rPr>
              <a:t>hpv</a:t>
            </a:r>
            <a:r>
              <a:rPr lang="pl-PL" sz="2000" dirty="0">
                <a:latin typeface="+mn-lt"/>
              </a:rPr>
              <a:t> w placówkach </a:t>
            </a:r>
            <a:r>
              <a:rPr lang="pl-PL" sz="2000" dirty="0"/>
              <a:t>oświatowych uczestniczyło łącznie </a:t>
            </a:r>
            <a:r>
              <a:rPr lang="pl-PL" sz="2000" b="1" dirty="0"/>
              <a:t>9 szkół</a:t>
            </a:r>
            <a:r>
              <a:rPr lang="pl-PL" sz="2000" dirty="0"/>
              <a:t> z powiatu brzeskiego. </a:t>
            </a:r>
          </a:p>
          <a:p>
            <a:r>
              <a:rPr lang="pl-PL" dirty="0"/>
              <a:t>Liczba wydanych szczepionek do punktów szczepień p/</a:t>
            </a:r>
            <a:r>
              <a:rPr lang="pl-PL" dirty="0" err="1"/>
              <a:t>hpv</a:t>
            </a:r>
            <a:r>
              <a:rPr lang="pl-PL" dirty="0"/>
              <a:t>: </a:t>
            </a:r>
            <a:r>
              <a:rPr lang="pl-PL" b="1" dirty="0"/>
              <a:t>830.</a:t>
            </a:r>
            <a:endParaRPr lang="pl-PL" dirty="0"/>
          </a:p>
          <a:p>
            <a:r>
              <a:rPr lang="pl-PL" dirty="0"/>
              <a:t> </a:t>
            </a:r>
          </a:p>
          <a:p>
            <a:endParaRPr lang="pl-PL" sz="2000" dirty="0">
              <a:highlight>
                <a:srgbClr val="FFFF00"/>
              </a:highlight>
            </a:endParaRPr>
          </a:p>
          <a:p>
            <a:endParaRPr lang="pl-PL" sz="2000" dirty="0">
              <a:highlight>
                <a:srgbClr val="FFFF00"/>
              </a:highlight>
            </a:endParaRPr>
          </a:p>
          <a:p>
            <a:endParaRPr lang="pl-PL" dirty="0">
              <a:highlight>
                <a:srgbClr val="FFFF00"/>
              </a:highlight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4851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707204-0FD5-0DF5-17CE-33CA56F34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dirty="0">
                <a:latin typeface="+mj-lt"/>
                <a:cs typeface="Times New Roman" panose="02020603050405020304" pitchFamily="18" charset="0"/>
              </a:rPr>
              <a:t>Nadzór nad jakością wody </a:t>
            </a:r>
            <a:br>
              <a:rPr lang="pl-PL" sz="4000" dirty="0">
                <a:latin typeface="+mj-lt"/>
                <a:cs typeface="Times New Roman" panose="02020603050405020304" pitchFamily="18" charset="0"/>
              </a:rPr>
            </a:br>
            <a:r>
              <a:rPr lang="pl-PL" sz="4000" dirty="0">
                <a:latin typeface="+mj-lt"/>
                <a:cs typeface="Times New Roman" panose="02020603050405020304" pitchFamily="18" charset="0"/>
              </a:rPr>
              <a:t>do spożycia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94F8BD-921F-503F-1E28-982AA2C5B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pl-PL" dirty="0"/>
          </a:p>
          <a:p>
            <a:pPr algn="just"/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000" dirty="0">
                <a:latin typeface="+mn-lt"/>
                <a:cs typeface="Times New Roman" panose="02020603050405020304" pitchFamily="18" charset="0"/>
              </a:rPr>
              <a:t>Na terenie powiatu funkcjonuje 13 wodociągów (w tym 12 wodociągów sieciowych i  wodociąg lokalne). W roku 2025 objęto nadzorem 1 nowy, niewielki wodociąg lokalny przy zakładzie produkcyjnym, wykorzystujący wodę do celów </a:t>
            </a:r>
            <a:r>
              <a:rPr lang="pl-PL" sz="2000" dirty="0" err="1">
                <a:latin typeface="+mn-lt"/>
                <a:cs typeface="Times New Roman" panose="02020603050405020304" pitchFamily="18" charset="0"/>
              </a:rPr>
              <a:t>socjalno</a:t>
            </a:r>
            <a:r>
              <a:rPr lang="pl-PL" sz="2000" dirty="0">
                <a:latin typeface="+mn-lt"/>
                <a:cs typeface="Times New Roman" panose="02020603050405020304" pitchFamily="18" charset="0"/>
              </a:rPr>
              <a:t> - bytowych swoich pracowników.</a:t>
            </a:r>
          </a:p>
          <a:p>
            <a:pPr algn="just"/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1001109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3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004993"/>
      </a:accent1>
      <a:accent2>
        <a:srgbClr val="E6332A"/>
      </a:accent2>
      <a:accent3>
        <a:srgbClr val="4D94D8"/>
      </a:accent3>
      <a:accent4>
        <a:srgbClr val="F07062"/>
      </a:accent4>
      <a:accent5>
        <a:srgbClr val="7F7F7F"/>
      </a:accent5>
      <a:accent6>
        <a:srgbClr val="D8D8D8"/>
      </a:accent6>
      <a:hlink>
        <a:srgbClr val="467886"/>
      </a:hlink>
      <a:folHlink>
        <a:srgbClr val="96607D"/>
      </a:folHlink>
    </a:clrScheme>
    <a:fontScheme name="Niestandardowy 1">
      <a:majorFont>
        <a:latin typeface="Lato"/>
        <a:ea typeface=""/>
        <a:cs typeface=""/>
      </a:majorFont>
      <a:minorFont>
        <a:latin typeface="Lato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F2C4759A1B824D99CCB4812B1F9FCB" ma:contentTypeVersion="4" ma:contentTypeDescription="Create a new document." ma:contentTypeScope="" ma:versionID="f6c79abc94bbe446e2361ef722822db2">
  <xsd:schema xmlns:xsd="http://www.w3.org/2001/XMLSchema" xmlns:xs="http://www.w3.org/2001/XMLSchema" xmlns:p="http://schemas.microsoft.com/office/2006/metadata/properties" xmlns:ns3="a8372a56-4069-42ea-9f5e-54c6fc8c3ea8" targetNamespace="http://schemas.microsoft.com/office/2006/metadata/properties" ma:root="true" ma:fieldsID="d0116d789128576b09e8f1e8d492f96f" ns3:_="">
    <xsd:import namespace="a8372a56-4069-42ea-9f5e-54c6fc8c3ea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372a56-4069-42ea-9f5e-54c6fc8c3e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FE779DF-9C59-426A-A315-BF50170D72E3}">
  <ds:schemaRefs>
    <ds:schemaRef ds:uri="http://purl.org/dc/terms/"/>
    <ds:schemaRef ds:uri="http://www.w3.org/XML/1998/namespace"/>
    <ds:schemaRef ds:uri="a8372a56-4069-42ea-9f5e-54c6fc8c3ea8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CF428D0A-622D-4A81-B404-A71A9A21CC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372a56-4069-42ea-9f5e-54c6fc8c3e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E71C2AF-DECA-4066-B05F-11E0F8DFD8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930</TotalTime>
  <Words>1357</Words>
  <Application>Microsoft Office PowerPoint</Application>
  <PresentationFormat>Panoramiczny</PresentationFormat>
  <Paragraphs>315</Paragraphs>
  <Slides>16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1" baseType="lpstr">
      <vt:lpstr>Arial</vt:lpstr>
      <vt:lpstr>Lato</vt:lpstr>
      <vt:lpstr>Symbol</vt:lpstr>
      <vt:lpstr>Times New Roman</vt:lpstr>
      <vt:lpstr>Motyw pakietu Office</vt:lpstr>
      <vt:lpstr>PAŃSTWOWY  POWIATOWY  INSPEKTOR  SANITARNY W BRZEGU </vt:lpstr>
      <vt:lpstr>Działania kontrolno-administracyjne</vt:lpstr>
      <vt:lpstr>Działania kontrolno-administracyjne</vt:lpstr>
      <vt:lpstr>Działania kontrolno-administracyjne</vt:lpstr>
      <vt:lpstr>Działania kontrolno-administracyjne</vt:lpstr>
      <vt:lpstr>Działania przeciwepidemiczne</vt:lpstr>
      <vt:lpstr>Statystyczne zestawienie zachorowań na wybrane choroby zakaźne w latach 2015-2025</vt:lpstr>
      <vt:lpstr>Szczepienia ochronne</vt:lpstr>
      <vt:lpstr>Nadzór nad jakością wody  do spożycia</vt:lpstr>
      <vt:lpstr> Nadzór nad jakością wody  do spożycia</vt:lpstr>
      <vt:lpstr>Obiekty użyteczności publicznej</vt:lpstr>
      <vt:lpstr>Bezpieczeństwo żywności</vt:lpstr>
      <vt:lpstr>Środowisko pracy</vt:lpstr>
      <vt:lpstr>Promocja i oświata zdrowotna</vt:lpstr>
      <vt:lpstr>Placówki nauczania i wychowania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Szablon prezentacji-nowe logo</dc:title>
  <dc:creator>GIS - Marcin Szczupak</dc:creator>
  <cp:lastModifiedBy>Janusz Koronkiewicz</cp:lastModifiedBy>
  <cp:revision>154</cp:revision>
  <cp:lastPrinted>2026-05-08T09:57:44Z</cp:lastPrinted>
  <dcterms:created xsi:type="dcterms:W3CDTF">2025-08-07T11:00:28Z</dcterms:created>
  <dcterms:modified xsi:type="dcterms:W3CDTF">2026-05-08T11:31:25Z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0x0101009DF2C4759A1B824D99CCB4812B1F9FCB</vt:lpwstr>
  </property>
</Properties>
</file>