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8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9.xml" ContentType="application/vnd.openxmlformats-officedocument.drawingml.chart+xml"/>
  <Override PartName="/ppt/drawings/drawing1.xml" ContentType="application/vnd.openxmlformats-officedocument.drawingml.chartshapes+xml"/>
  <Override PartName="/ppt/charts/chart10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93" r:id="rId2"/>
    <p:sldId id="297" r:id="rId3"/>
    <p:sldId id="298" r:id="rId4"/>
    <p:sldId id="299" r:id="rId5"/>
    <p:sldId id="300" r:id="rId6"/>
    <p:sldId id="301" r:id="rId7"/>
    <p:sldId id="302" r:id="rId8"/>
    <p:sldId id="303" r:id="rId9"/>
    <p:sldId id="304" r:id="rId10"/>
    <p:sldId id="257" r:id="rId11"/>
    <p:sldId id="258" r:id="rId12"/>
    <p:sldId id="259" r:id="rId13"/>
    <p:sldId id="260" r:id="rId14"/>
    <p:sldId id="261" r:id="rId15"/>
    <p:sldId id="262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5" r:id="rId32"/>
    <p:sldId id="263" r:id="rId33"/>
    <p:sldId id="264" r:id="rId34"/>
    <p:sldId id="265" r:id="rId35"/>
    <p:sldId id="266" r:id="rId36"/>
    <p:sldId id="267" r:id="rId37"/>
    <p:sldId id="268" r:id="rId38"/>
    <p:sldId id="269" r:id="rId39"/>
    <p:sldId id="270" r:id="rId40"/>
    <p:sldId id="271" r:id="rId41"/>
    <p:sldId id="273" r:id="rId42"/>
    <p:sldId id="274" r:id="rId43"/>
    <p:sldId id="275" r:id="rId44"/>
    <p:sldId id="305" r:id="rId45"/>
    <p:sldId id="294" r:id="rId46"/>
  </p:sldIdLst>
  <p:sldSz cx="12192000" cy="6858000"/>
  <p:notesSz cx="7104063" cy="102346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CE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5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23"/>
      <c:rAngAx val="1"/>
    </c:view3D>
    <c:floor>
      <c:thickness val="0"/>
      <c:spPr>
        <a:solidFill>
          <a:srgbClr val="CCCCCC"/>
        </a:solidFill>
        <a:ln>
          <a:solidFill>
            <a:srgbClr val="B3B3B3"/>
          </a:solidFill>
        </a:ln>
      </c:spPr>
    </c:floor>
    <c:sideWall>
      <c:thickness val="0"/>
      <c:spPr>
        <a:noFill/>
        <a:ln>
          <a:solidFill>
            <a:srgbClr val="FFFFCC"/>
          </a:solidFill>
          <a:prstDash val="solid"/>
        </a:ln>
      </c:spPr>
    </c:sideWall>
    <c:backWall>
      <c:thickness val="0"/>
      <c:spPr>
        <a:noFill/>
        <a:ln>
          <a:solidFill>
            <a:srgbClr val="FFFFCC"/>
          </a:solidFill>
          <a:prstDash val="solid"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Postępowania wszczęte</c:v>
          </c:tx>
          <c:spPr>
            <a:solidFill>
              <a:srgbClr val="004586"/>
            </a:solidFill>
            <a:ln>
              <a:noFill/>
            </a:ln>
          </c:spPr>
          <c:invertIfNegative val="0"/>
          <c:cat>
            <c:numLit>
              <c:formatCode>General</c:formatCode>
              <c:ptCount val="3"/>
              <c:pt idx="0">
                <c:v>2023</c:v>
              </c:pt>
              <c:pt idx="1">
                <c:v>2024</c:v>
              </c:pt>
              <c:pt idx="2">
                <c:v>2025</c:v>
              </c:pt>
            </c:numLit>
          </c:cat>
          <c:val>
            <c:numLit>
              <c:formatCode>General</c:formatCode>
              <c:ptCount val="3"/>
              <c:pt idx="0">
                <c:v>1592</c:v>
              </c:pt>
              <c:pt idx="1">
                <c:v>1547</c:v>
              </c:pt>
              <c:pt idx="2">
                <c:v>1602</c:v>
              </c:pt>
            </c:numLit>
          </c:val>
          <c:shape val="cylinder"/>
          <c:extLst>
            <c:ext xmlns:c16="http://schemas.microsoft.com/office/drawing/2014/chart" uri="{C3380CC4-5D6E-409C-BE32-E72D297353CC}">
              <c16:uniqueId val="{00000000-1D1F-4444-85E0-F9BC3873A9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3364992"/>
        <c:axId val="113314048"/>
        <c:axId val="0"/>
      </c:bar3DChart>
      <c:valAx>
        <c:axId val="113314048"/>
        <c:scaling>
          <c:orientation val="minMax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numFmt formatCode="General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pl-PL"/>
          </a:p>
        </c:txPr>
        <c:crossAx val="113364992"/>
        <c:crossesAt val="0"/>
        <c:crossBetween val="between"/>
      </c:valAx>
      <c:catAx>
        <c:axId val="113364992"/>
        <c:scaling>
          <c:orientation val="minMax"/>
        </c:scaling>
        <c:delete val="1"/>
        <c:axPos val="b"/>
        <c:numFmt formatCode="[$-1000415]d&quot;.&quot;mm&quot;.&quot;yyyy" sourceLinked="0"/>
        <c:majorTickMark val="none"/>
        <c:minorTickMark val="none"/>
        <c:tickLblPos val="nextTo"/>
        <c:crossAx val="113314048"/>
        <c:crossesAt val="0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2024 r.</c:v>
                </c:pt>
              </c:strCache>
            </c:strRef>
          </c:tx>
          <c:invertIfNegative val="1"/>
          <c:cat>
            <c:strRef>
              <c:f>Arkusz1!$A$2:$A$5</c:f>
              <c:strCache>
                <c:ptCount val="4"/>
                <c:pt idx="0">
                  <c:v>Liczba nałożonych mandatów karnych</c:v>
                </c:pt>
                <c:pt idx="1">
                  <c:v>Liczba zastosowanych środków oddziaływania wychowawczego</c:v>
                </c:pt>
                <c:pt idx="2">
                  <c:v>Liczba wykroczeń przekazanych do rozpatrywania w ramach czynności wyjaśniających</c:v>
                </c:pt>
                <c:pt idx="3">
                  <c:v>ogółem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1298</c:v>
                </c:pt>
                <c:pt idx="1">
                  <c:v>1432</c:v>
                </c:pt>
                <c:pt idx="2">
                  <c:v>208</c:v>
                </c:pt>
                <c:pt idx="3">
                  <c:v>2998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FC-4168-A21C-689ABC629093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2025 r.</c:v>
                </c:pt>
              </c:strCache>
            </c:strRef>
          </c:tx>
          <c:invertIfNegative val="1"/>
          <c:cat>
            <c:strRef>
              <c:f>Arkusz1!$A$2:$A$5</c:f>
              <c:strCache>
                <c:ptCount val="4"/>
                <c:pt idx="0">
                  <c:v>Liczba nałożonych mandatów karnych</c:v>
                </c:pt>
                <c:pt idx="1">
                  <c:v>Liczba zastosowanych środków oddziaływania wychowawczego</c:v>
                </c:pt>
                <c:pt idx="2">
                  <c:v>Liczba wykroczeń przekazanych do rozpatrywania w ramach czynności wyjaśniających</c:v>
                </c:pt>
                <c:pt idx="3">
                  <c:v>ogółem</c:v>
                </c:pt>
              </c:strCache>
            </c:strRef>
          </c:cat>
          <c:val>
            <c:numRef>
              <c:f>Arkusz1!$C$2:$C$5</c:f>
              <c:numCache>
                <c:formatCode>General</c:formatCode>
                <c:ptCount val="4"/>
                <c:pt idx="0">
                  <c:v>1500</c:v>
                </c:pt>
                <c:pt idx="1">
                  <c:v>1402</c:v>
                </c:pt>
                <c:pt idx="2">
                  <c:v>341</c:v>
                </c:pt>
                <c:pt idx="3">
                  <c:v>3286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FC-4168-A21C-689ABC6290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7763840"/>
        <c:axId val="177765376"/>
      </c:barChart>
      <c:catAx>
        <c:axId val="177763840"/>
        <c:scaling>
          <c:orientation val="minMax"/>
        </c:scaling>
        <c:delete val="1"/>
        <c:axPos val="l"/>
        <c:numFmt formatCode="General" sourceLinked="0"/>
        <c:majorTickMark val="cross"/>
        <c:minorTickMark val="cross"/>
        <c:tickLblPos val="nextTo"/>
        <c:crossAx val="177765376"/>
        <c:crosses val="autoZero"/>
        <c:auto val="1"/>
        <c:lblAlgn val="ctr"/>
        <c:lblOffset val="100"/>
        <c:noMultiLvlLbl val="1"/>
      </c:catAx>
      <c:valAx>
        <c:axId val="177765376"/>
        <c:scaling>
          <c:orientation val="minMax"/>
        </c:scaling>
        <c:delete val="1"/>
        <c:axPos val="b"/>
        <c:majorGridlines/>
        <c:numFmt formatCode="General" sourceLinked="1"/>
        <c:majorTickMark val="cross"/>
        <c:minorTickMark val="cross"/>
        <c:tickLblPos val="nextTo"/>
        <c:crossAx val="177763840"/>
        <c:crosses val="autoZero"/>
        <c:crossBetween val="between"/>
      </c:valAx>
    </c:plotArea>
    <c:legend>
      <c:legendPos val="r"/>
      <c:overlay val="1"/>
    </c:legend>
    <c:plotVisOnly val="1"/>
    <c:dispBlanksAs val="zero"/>
    <c:showDLblsOverMax val="1"/>
  </c:chart>
  <c:txPr>
    <a:bodyPr/>
    <a:lstStyle/>
    <a:p>
      <a:pPr>
        <a:defRPr sz="1800"/>
      </a:pPr>
      <a:endParaRPr lang="pl-PL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rgbClr val="CCCCCC"/>
        </a:solidFill>
        <a:ln>
          <a:solidFill>
            <a:srgbClr val="B3B3B3"/>
          </a:solidFill>
        </a:ln>
      </c:spPr>
    </c:floor>
    <c:sideWall>
      <c:thickness val="0"/>
      <c:spPr>
        <a:noFill/>
        <a:ln>
          <a:solidFill>
            <a:srgbClr val="B3B3B3"/>
          </a:solidFill>
          <a:prstDash val="solid"/>
        </a:ln>
      </c:spPr>
    </c:sideWall>
    <c:backWall>
      <c:thickness val="0"/>
      <c:spPr>
        <a:noFill/>
        <a:ln>
          <a:solidFill>
            <a:srgbClr val="B3B3B3"/>
          </a:solidFill>
          <a:prstDash val="solid"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Wskaźnik zaległości</c:v>
          </c:tx>
          <c:spPr>
            <a:solidFill>
              <a:srgbClr val="004586"/>
            </a:solidFill>
            <a:ln>
              <a:noFill/>
            </a:ln>
          </c:spPr>
          <c:invertIfNegative val="0"/>
          <c:cat>
            <c:numLit>
              <c:formatCode>General</c:formatCode>
              <c:ptCount val="3"/>
              <c:pt idx="0">
                <c:v>2023</c:v>
              </c:pt>
              <c:pt idx="1">
                <c:v>2024</c:v>
              </c:pt>
              <c:pt idx="2">
                <c:v>2025</c:v>
              </c:pt>
            </c:numLit>
          </c:cat>
          <c:val>
            <c:numLit>
              <c:formatCode>General</c:formatCode>
              <c:ptCount val="3"/>
              <c:pt idx="0">
                <c:v>1.37</c:v>
              </c:pt>
              <c:pt idx="1">
                <c:v>1.2</c:v>
              </c:pt>
              <c:pt idx="2">
                <c:v>1.1900000000000002</c:v>
              </c:pt>
            </c:numLit>
          </c:val>
          <c:shape val="cylinder"/>
          <c:extLst>
            <c:ext xmlns:c16="http://schemas.microsoft.com/office/drawing/2014/chart" uri="{C3380CC4-5D6E-409C-BE32-E72D297353CC}">
              <c16:uniqueId val="{00000000-AED7-44A6-9B9E-5F483554DE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5480832"/>
        <c:axId val="115479296"/>
        <c:axId val="0"/>
      </c:bar3DChart>
      <c:valAx>
        <c:axId val="115479296"/>
        <c:scaling>
          <c:orientation val="minMax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numFmt formatCode="General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pl-PL"/>
          </a:p>
        </c:txPr>
        <c:crossAx val="115480832"/>
        <c:crossesAt val="0"/>
        <c:crossBetween val="between"/>
      </c:valAx>
      <c:catAx>
        <c:axId val="115480832"/>
        <c:scaling>
          <c:orientation val="minMax"/>
        </c:scaling>
        <c:delete val="1"/>
        <c:axPos val="b"/>
        <c:numFmt formatCode="[$-1000415]d&quot;.&quot;mm&quot;.&quot;yyyy" sourceLinked="0"/>
        <c:majorTickMark val="none"/>
        <c:minorTickMark val="none"/>
        <c:tickLblPos val="nextTo"/>
        <c:crossAx val="115479296"/>
        <c:crossesAt val="0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2023</c:v>
          </c:tx>
          <c:spPr>
            <a:solidFill>
              <a:srgbClr val="FFFF00"/>
            </a:solidFill>
            <a:ln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0" baseline="0">
                    <a:solidFill>
                      <a:srgbClr val="404040"/>
                    </a:solidFill>
                    <a:latin typeface="Calibri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;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5"/>
              <c:pt idx="0">
                <c:v>Rozbój</c:v>
              </c:pt>
              <c:pt idx="1">
                <c:v>Kradzież z włamaniem</c:v>
              </c:pt>
              <c:pt idx="2">
                <c:v>Kradzieże</c:v>
              </c:pt>
              <c:pt idx="3">
                <c:v>Bójka lub pobicie</c:v>
              </c:pt>
              <c:pt idx="4">
                <c:v>Kradzież samochodu</c:v>
              </c:pt>
            </c:strLit>
          </c:cat>
          <c:val>
            <c:numLit>
              <c:formatCode>General</c:formatCode>
              <c:ptCount val="5"/>
              <c:pt idx="0">
                <c:v>2</c:v>
              </c:pt>
              <c:pt idx="1">
                <c:v>184</c:v>
              </c:pt>
              <c:pt idx="2">
                <c:v>241</c:v>
              </c:pt>
              <c:pt idx="3">
                <c:v>7</c:v>
              </c:pt>
              <c:pt idx="4">
                <c:v>7</c:v>
              </c:pt>
            </c:numLit>
          </c:val>
          <c:extLst>
            <c:ext xmlns:c16="http://schemas.microsoft.com/office/drawing/2014/chart" uri="{C3380CC4-5D6E-409C-BE32-E72D297353CC}">
              <c16:uniqueId val="{00000000-5250-4695-A3EE-951BC382E855}"/>
            </c:ext>
          </c:extLst>
        </c:ser>
        <c:ser>
          <c:idx val="1"/>
          <c:order val="1"/>
          <c:tx>
            <c:v>2024</c:v>
          </c:tx>
          <c:spPr>
            <a:solidFill>
              <a:srgbClr val="00B0F0"/>
            </a:solidFill>
            <a:ln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0" baseline="0">
                    <a:solidFill>
                      <a:srgbClr val="404040"/>
                    </a:solidFill>
                    <a:latin typeface="Calibri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;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5"/>
              <c:pt idx="0">
                <c:v>Rozbój</c:v>
              </c:pt>
              <c:pt idx="1">
                <c:v>Kradzież z włamaniem</c:v>
              </c:pt>
              <c:pt idx="2">
                <c:v>Kradzieże</c:v>
              </c:pt>
              <c:pt idx="3">
                <c:v>Bójka lub pobicie</c:v>
              </c:pt>
              <c:pt idx="4">
                <c:v>Kradzież samochodu</c:v>
              </c:pt>
            </c:strLit>
          </c:cat>
          <c:val>
            <c:numLit>
              <c:formatCode>General</c:formatCode>
              <c:ptCount val="5"/>
              <c:pt idx="0">
                <c:v>3</c:v>
              </c:pt>
              <c:pt idx="1">
                <c:v>172</c:v>
              </c:pt>
              <c:pt idx="2">
                <c:v>217</c:v>
              </c:pt>
              <c:pt idx="3">
                <c:v>5</c:v>
              </c:pt>
              <c:pt idx="4">
                <c:v>8</c:v>
              </c:pt>
            </c:numLit>
          </c:val>
          <c:extLst>
            <c:ext xmlns:c16="http://schemas.microsoft.com/office/drawing/2014/chart" uri="{C3380CC4-5D6E-409C-BE32-E72D297353CC}">
              <c16:uniqueId val="{00000001-5250-4695-A3EE-951BC382E855}"/>
            </c:ext>
          </c:extLst>
        </c:ser>
        <c:ser>
          <c:idx val="2"/>
          <c:order val="2"/>
          <c:tx>
            <c:v>2025</c:v>
          </c:tx>
          <c:spPr>
            <a:solidFill>
              <a:srgbClr val="FFD320"/>
            </a:solidFill>
            <a:ln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5"/>
              <c:pt idx="0">
                <c:v>Rozbój</c:v>
              </c:pt>
              <c:pt idx="1">
                <c:v>Kradzież z włamaniem</c:v>
              </c:pt>
              <c:pt idx="2">
                <c:v>Kradzieże</c:v>
              </c:pt>
              <c:pt idx="3">
                <c:v>Bójka lub pobicie</c:v>
              </c:pt>
              <c:pt idx="4">
                <c:v>Kradzież samochodu</c:v>
              </c:pt>
            </c:strLit>
          </c:cat>
          <c:val>
            <c:numLit>
              <c:formatCode>General</c:formatCode>
              <c:ptCount val="5"/>
              <c:pt idx="0">
                <c:v>8</c:v>
              </c:pt>
              <c:pt idx="1">
                <c:v>128</c:v>
              </c:pt>
              <c:pt idx="2">
                <c:v>183</c:v>
              </c:pt>
              <c:pt idx="3">
                <c:v>10</c:v>
              </c:pt>
              <c:pt idx="4">
                <c:v>4</c:v>
              </c:pt>
            </c:numLit>
          </c:val>
          <c:extLst>
            <c:ext xmlns:c16="http://schemas.microsoft.com/office/drawing/2014/chart" uri="{C3380CC4-5D6E-409C-BE32-E72D297353CC}">
              <c16:uniqueId val="{00000002-5250-4695-A3EE-951BC382E8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5659136"/>
        <c:axId val="115632768"/>
      </c:barChart>
      <c:valAx>
        <c:axId val="115632768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</a:ln>
          </c:spPr>
        </c:majorGridlines>
        <c:numFmt formatCode="General" sourceLinked="0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900" b="0" baseline="0">
                <a:solidFill>
                  <a:srgbClr val="595959"/>
                </a:solidFill>
                <a:latin typeface="Calibri"/>
              </a:defRPr>
            </a:pPr>
            <a:endParaRPr lang="pl-PL"/>
          </a:p>
        </c:txPr>
        <c:crossAx val="115659136"/>
        <c:crosses val="autoZero"/>
        <c:crossBetween val="between"/>
      </c:valAx>
      <c:catAx>
        <c:axId val="1156591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9360">
            <a:solidFill>
              <a:srgbClr val="D9D9D9"/>
            </a:solidFill>
          </a:ln>
        </c:spPr>
        <c:txPr>
          <a:bodyPr/>
          <a:lstStyle/>
          <a:p>
            <a:pPr>
              <a:defRPr sz="900" b="0" baseline="0">
                <a:solidFill>
                  <a:srgbClr val="595959"/>
                </a:solidFill>
                <a:latin typeface="Calibri"/>
              </a:defRPr>
            </a:pPr>
            <a:endParaRPr lang="pl-PL"/>
          </a:p>
        </c:txPr>
        <c:crossAx val="115632768"/>
        <c:crossesAt val="0"/>
        <c:auto val="1"/>
        <c:lblAlgn val="ctr"/>
        <c:lblOffset val="100"/>
        <c:noMultiLvlLbl val="0"/>
      </c:catAx>
      <c:spPr>
        <a:noFill/>
        <a:ln>
          <a:noFill/>
        </a:ln>
      </c:spPr>
    </c:plotArea>
    <c:legend>
      <c:legendPos val="b"/>
      <c:overlay val="0"/>
      <c:spPr>
        <a:noFill/>
        <a:ln>
          <a:noFill/>
        </a:ln>
      </c:spPr>
      <c:txPr>
        <a:bodyPr/>
        <a:lstStyle/>
        <a:p>
          <a:pPr>
            <a:defRPr sz="1600" b="0" baseline="0">
              <a:solidFill>
                <a:srgbClr val="595959"/>
              </a:solidFill>
              <a:latin typeface="Calibri"/>
            </a:defRPr>
          </a:pPr>
          <a:endParaRPr lang="pl-PL"/>
        </a:p>
      </c:txPr>
    </c:legend>
    <c:plotVisOnly val="1"/>
    <c:dispBlanksAs val="gap"/>
    <c:showDLblsOverMax val="0"/>
  </c:chart>
  <c:spPr>
    <a:ln w="9360">
      <a:solidFill>
        <a:srgbClr val="D9D9D9"/>
      </a:solidFill>
      <a:prstDash val="solid"/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v>Kolumna B</c:v>
          </c:tx>
          <c:dPt>
            <c:idx val="0"/>
            <c:bubble3D val="0"/>
            <c:spPr>
              <a:solidFill>
                <a:srgbClr val="4472C4"/>
              </a:solidFill>
            </c:spPr>
            <c:extLst>
              <c:ext xmlns:c16="http://schemas.microsoft.com/office/drawing/2014/chart" uri="{C3380CC4-5D6E-409C-BE32-E72D297353CC}">
                <c16:uniqueId val="{00000000-E52E-4F04-80AA-F023AE6D18D5}"/>
              </c:ext>
            </c:extLst>
          </c:dPt>
          <c:dPt>
            <c:idx val="1"/>
            <c:bubble3D val="0"/>
            <c:spPr>
              <a:solidFill>
                <a:srgbClr val="ED7D31"/>
              </a:solidFill>
            </c:spPr>
            <c:extLst>
              <c:ext xmlns:c16="http://schemas.microsoft.com/office/drawing/2014/chart" uri="{C3380CC4-5D6E-409C-BE32-E72D297353CC}">
                <c16:uniqueId val="{00000001-E52E-4F04-80AA-F023AE6D18D5}"/>
              </c:ext>
            </c:extLst>
          </c:dPt>
          <c:dPt>
            <c:idx val="2"/>
            <c:bubble3D val="0"/>
            <c:spPr>
              <a:solidFill>
                <a:srgbClr val="A5A5A5"/>
              </a:solidFill>
            </c:spPr>
            <c:extLst>
              <c:ext xmlns:c16="http://schemas.microsoft.com/office/drawing/2014/chart" uri="{C3380CC4-5D6E-409C-BE32-E72D297353CC}">
                <c16:uniqueId val="{00000002-E52E-4F04-80AA-F023AE6D18D5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3-E52E-4F04-80AA-F023AE6D18D5}"/>
              </c:ext>
            </c:extLst>
          </c:dPt>
          <c:dPt>
            <c:idx val="4"/>
            <c:bubble3D val="0"/>
            <c:spPr>
              <a:solidFill>
                <a:srgbClr val="5B9BD5"/>
              </a:solidFill>
            </c:spPr>
            <c:extLst>
              <c:ext xmlns:c16="http://schemas.microsoft.com/office/drawing/2014/chart" uri="{C3380CC4-5D6E-409C-BE32-E72D297353CC}">
                <c16:uniqueId val="{00000004-E52E-4F04-80AA-F023AE6D18D5}"/>
              </c:ext>
            </c:extLst>
          </c:dPt>
          <c:dPt>
            <c:idx val="5"/>
            <c:bubble3D val="0"/>
            <c:spPr>
              <a:solidFill>
                <a:srgbClr val="70AD47"/>
              </a:solidFill>
            </c:spPr>
            <c:extLst>
              <c:ext xmlns:c16="http://schemas.microsoft.com/office/drawing/2014/chart" uri="{C3380CC4-5D6E-409C-BE32-E72D297353CC}">
                <c16:uniqueId val="{00000005-E52E-4F04-80AA-F023AE6D18D5}"/>
              </c:ext>
            </c:extLst>
          </c:dPt>
          <c:dPt>
            <c:idx val="6"/>
            <c:bubble3D val="0"/>
            <c:spPr>
              <a:solidFill>
                <a:srgbClr val="314004"/>
              </a:solidFill>
            </c:spPr>
            <c:extLst>
              <c:ext xmlns:c16="http://schemas.microsoft.com/office/drawing/2014/chart" uri="{C3380CC4-5D6E-409C-BE32-E72D297353CC}">
                <c16:uniqueId val="{00000006-E52E-4F04-80AA-F023AE6D18D5}"/>
              </c:ext>
            </c:extLst>
          </c:dPt>
          <c:dPt>
            <c:idx val="7"/>
            <c:bubble3D val="0"/>
            <c:spPr>
              <a:solidFill>
                <a:srgbClr val="AECF00"/>
              </a:solidFill>
            </c:spPr>
            <c:extLst>
              <c:ext xmlns:c16="http://schemas.microsoft.com/office/drawing/2014/chart" uri="{C3380CC4-5D6E-409C-BE32-E72D297353CC}">
                <c16:uniqueId val="{00000007-E52E-4F04-80AA-F023AE6D18D5}"/>
              </c:ext>
            </c:extLst>
          </c:dPt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 baseline="0">
                    <a:solidFill>
                      <a:srgbClr val="404040"/>
                    </a:solidFill>
                    <a:latin typeface="Calibri"/>
                  </a:defRPr>
                </a:pPr>
                <a:endParaRPr lang="pl-PL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eparator>;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Lit>
              <c:ptCount val="8"/>
              <c:pt idx="0">
                <c:v>amfetamina</c:v>
              </c:pt>
              <c:pt idx="1">
                <c:v>mefedron (4-MMC)</c:v>
              </c:pt>
              <c:pt idx="2">
                <c:v>marihuana</c:v>
              </c:pt>
              <c:pt idx="3">
                <c:v>klefedron (4-CMC)</c:v>
              </c:pt>
              <c:pt idx="4">
                <c:v>klofedron (3-CMC)</c:v>
              </c:pt>
              <c:pt idx="5">
                <c:v>MDMA</c:v>
              </c:pt>
              <c:pt idx="6">
                <c:v>metamfetamina</c:v>
              </c:pt>
              <c:pt idx="7">
                <c:v>ketamina</c:v>
              </c:pt>
            </c:strLit>
          </c:cat>
          <c:val>
            <c:numLit>
              <c:formatCode>General</c:formatCode>
              <c:ptCount val="8"/>
              <c:pt idx="0">
                <c:v>5741</c:v>
              </c:pt>
              <c:pt idx="1">
                <c:v>53.3</c:v>
              </c:pt>
              <c:pt idx="2">
                <c:v>11212.6</c:v>
              </c:pt>
              <c:pt idx="3">
                <c:v>36.300000000000011</c:v>
              </c:pt>
              <c:pt idx="4">
                <c:v>10004.4</c:v>
              </c:pt>
              <c:pt idx="5">
                <c:v>95.2</c:v>
              </c:pt>
              <c:pt idx="6">
                <c:v>19.7</c:v>
              </c:pt>
              <c:pt idx="7">
                <c:v>1001.7</c:v>
              </c:pt>
            </c:numLit>
          </c:val>
          <c:extLst>
            <c:ext xmlns:c16="http://schemas.microsoft.com/office/drawing/2014/chart" uri="{C3380CC4-5D6E-409C-BE32-E72D297353CC}">
              <c16:uniqueId val="{00000010-A104-4000-9D4C-5CF30DBF40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60"/>
      </c:pieChart>
      <c:spPr>
        <a:noFill/>
        <a:ln>
          <a:noFill/>
        </a:ln>
      </c:spPr>
    </c:plotArea>
    <c:legend>
      <c:legendPos val="r"/>
      <c:overlay val="0"/>
      <c:spPr>
        <a:noFill/>
        <a:ln>
          <a:noFill/>
        </a:ln>
      </c:spPr>
      <c:txPr>
        <a:bodyPr/>
        <a:lstStyle/>
        <a:p>
          <a:pPr>
            <a:defRPr sz="900" b="0" baseline="0">
              <a:solidFill>
                <a:srgbClr val="595959"/>
              </a:solidFill>
              <a:latin typeface="Calibri"/>
            </a:defRPr>
          </a:pPr>
          <a:endParaRPr lang="pl-PL"/>
        </a:p>
      </c:txPr>
    </c:legend>
    <c:plotVisOnly val="1"/>
    <c:dispBlanksAs val="zero"/>
    <c:showDLblsOverMax val="0"/>
  </c:chart>
  <c:spPr>
    <a:ln w="9360">
      <a:noFill/>
      <a:prstDash val="solid"/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2023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4"/>
                <c:pt idx="0">
                  <c:v>Wszczęcia</c:v>
                </c:pt>
                <c:pt idx="1">
                  <c:v>Wykrywalność %</c:v>
                </c:pt>
                <c:pt idx="2">
                  <c:v>Wszczęcia cyber</c:v>
                </c:pt>
                <c:pt idx="3">
                  <c:v>Wykrywalność cyber %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317</c:v>
                </c:pt>
                <c:pt idx="1">
                  <c:v>75.61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5D-49FC-9591-03389A29ED1F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2024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4"/>
                <c:pt idx="0">
                  <c:v>Wszczęcia</c:v>
                </c:pt>
                <c:pt idx="1">
                  <c:v>Wykrywalność %</c:v>
                </c:pt>
                <c:pt idx="2">
                  <c:v>Wszczęcia cyber</c:v>
                </c:pt>
                <c:pt idx="3">
                  <c:v>Wykrywalność cyber %</c:v>
                </c:pt>
              </c:strCache>
            </c:strRef>
          </c:cat>
          <c:val>
            <c:numRef>
              <c:f>Arkusz1!$C$2:$C$5</c:f>
              <c:numCache>
                <c:formatCode>General</c:formatCode>
                <c:ptCount val="4"/>
                <c:pt idx="0">
                  <c:v>290</c:v>
                </c:pt>
                <c:pt idx="1">
                  <c:v>53.11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5D-49FC-9591-03389A29ED1F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2025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4"/>
                <c:pt idx="0">
                  <c:v>Wszczęcia</c:v>
                </c:pt>
                <c:pt idx="1">
                  <c:v>Wykrywalność %</c:v>
                </c:pt>
                <c:pt idx="2">
                  <c:v>Wszczęcia cyber</c:v>
                </c:pt>
                <c:pt idx="3">
                  <c:v>Wykrywalność cyber %</c:v>
                </c:pt>
              </c:strCache>
            </c:strRef>
          </c:cat>
          <c:val>
            <c:numRef>
              <c:f>Arkusz1!$D$2:$D$5</c:f>
              <c:numCache>
                <c:formatCode>General</c:formatCode>
                <c:ptCount val="4"/>
                <c:pt idx="0">
                  <c:v>122</c:v>
                </c:pt>
                <c:pt idx="1">
                  <c:v>73.679999999999993</c:v>
                </c:pt>
                <c:pt idx="2">
                  <c:v>140</c:v>
                </c:pt>
                <c:pt idx="3">
                  <c:v>28.57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A5D-49FC-9591-03389A29ED1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74013824"/>
        <c:axId val="174023808"/>
      </c:barChart>
      <c:catAx>
        <c:axId val="174013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74023808"/>
        <c:crosses val="autoZero"/>
        <c:auto val="1"/>
        <c:lblAlgn val="ctr"/>
        <c:lblOffset val="100"/>
        <c:noMultiLvlLbl val="0"/>
      </c:catAx>
      <c:valAx>
        <c:axId val="174023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7401382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2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</c:numCache>
            </c:numRef>
          </c:cat>
          <c:val>
            <c:numRef>
              <c:f>Arkusz1!$B$2:$B$5</c:f>
              <c:numCache>
                <c:formatCode>General</c:formatCode>
                <c:ptCount val="4"/>
                <c:pt idx="0">
                  <c:v>573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21-4FC5-8427-0F97A9AB9AA3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</c:numCache>
            </c:numRef>
          </c:cat>
          <c:val>
            <c:numRef>
              <c:f>Arkusz1!$C$2:$C$5</c:f>
              <c:numCache>
                <c:formatCode>General</c:formatCode>
                <c:ptCount val="4"/>
                <c:pt idx="0">
                  <c:v>353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D21-4FC5-8427-0F97A9AB9AA3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</c:numCache>
            </c:numRef>
          </c:cat>
          <c:val>
            <c:numRef>
              <c:f>Arkusz1!$D$2:$D$5</c:f>
              <c:numCache>
                <c:formatCode>General</c:formatCode>
                <c:ptCount val="4"/>
                <c:pt idx="0">
                  <c:v>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D21-4FC5-8427-0F97A9AB9AA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3819392"/>
        <c:axId val="173820928"/>
      </c:barChart>
      <c:catAx>
        <c:axId val="173819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73820928"/>
        <c:crosses val="autoZero"/>
        <c:auto val="1"/>
        <c:lblAlgn val="ctr"/>
        <c:lblOffset val="100"/>
        <c:noMultiLvlLbl val="0"/>
      </c:catAx>
      <c:valAx>
        <c:axId val="173820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73819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2023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Arkusz1!$B$2</c:f>
              <c:numCache>
                <c:formatCode>#\ ##0.00\ "zł"</c:formatCode>
                <c:ptCount val="1"/>
                <c:pt idx="0">
                  <c:v>850584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F5-49E2-A800-575629201C04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2024</c:v>
                </c:pt>
              </c:strCache>
            </c:strRef>
          </c:tx>
          <c:spPr>
            <a:pattFill prst="narHorz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Arkusz1!$C$2</c:f>
              <c:numCache>
                <c:formatCode>#\ ##0.00\ "zł"</c:formatCode>
                <c:ptCount val="1"/>
                <c:pt idx="0">
                  <c:v>633970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0F5-49E2-A800-575629201C04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2025</c:v>
                </c:pt>
              </c:strCache>
            </c:strRef>
          </c:tx>
          <c:spPr>
            <a:pattFill prst="narHorz">
              <a:fgClr>
                <a:schemeClr val="accent3"/>
              </a:fgClr>
              <a:bgClr>
                <a:schemeClr val="accent3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3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Arkusz1!$D$2</c:f>
              <c:numCache>
                <c:formatCode>#\ ##0.00\ "zł"</c:formatCode>
                <c:ptCount val="1"/>
                <c:pt idx="0">
                  <c:v>844034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0F5-49E2-A800-575629201C0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174708992"/>
        <c:axId val="175504000"/>
      </c:barChart>
      <c:catAx>
        <c:axId val="174708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75504000"/>
        <c:crosses val="autoZero"/>
        <c:auto val="1"/>
        <c:lblAlgn val="ctr"/>
        <c:lblOffset val="100"/>
        <c:noMultiLvlLbl val="0"/>
      </c:catAx>
      <c:valAx>
        <c:axId val="175504000"/>
        <c:scaling>
          <c:orientation val="minMax"/>
        </c:scaling>
        <c:delete val="0"/>
        <c:axPos val="l"/>
        <c:numFmt formatCode="#\ ##0.00\ &quot;zł&quot;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74708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2"/>
                <c:pt idx="0">
                  <c:v>Postępowania wszczęte</c:v>
                </c:pt>
                <c:pt idx="1">
                  <c:v>Czyny stwierdzone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5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A8-4F2E-9A1B-1639D825FAAB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2024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2"/>
                <c:pt idx="0">
                  <c:v>Postępowania wszczęte</c:v>
                </c:pt>
                <c:pt idx="1">
                  <c:v>Czyny stwierdzone</c:v>
                </c:pt>
              </c:strCache>
            </c:strRef>
          </c:cat>
          <c:val>
            <c:numRef>
              <c:f>Arkusz1!$C$2:$C$5</c:f>
              <c:numCache>
                <c:formatCode>General</c:formatCode>
                <c:ptCount val="4"/>
                <c:pt idx="0">
                  <c:v>4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FA8-4F2E-9A1B-1639D825FAAB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2025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2"/>
                <c:pt idx="0">
                  <c:v>Postępowania wszczęte</c:v>
                </c:pt>
                <c:pt idx="1">
                  <c:v>Czyny stwierdzone</c:v>
                </c:pt>
              </c:strCache>
            </c:strRef>
          </c:cat>
          <c:val>
            <c:numRef>
              <c:f>Arkusz1!$D$2:$D$5</c:f>
              <c:numCache>
                <c:formatCode>General</c:formatCode>
                <c:ptCount val="4"/>
                <c:pt idx="0">
                  <c:v>3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FA8-4F2E-9A1B-1639D825FAA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75519616"/>
        <c:axId val="175521152"/>
      </c:barChart>
      <c:catAx>
        <c:axId val="175519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75521152"/>
        <c:crosses val="autoZero"/>
        <c:auto val="1"/>
        <c:lblAlgn val="ctr"/>
        <c:lblOffset val="100"/>
        <c:noMultiLvlLbl val="0"/>
      </c:catAx>
      <c:valAx>
        <c:axId val="175521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75519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pilne</c:v>
                </c:pt>
              </c:strCache>
            </c:strRef>
          </c:tx>
          <c:invertIfNegative val="1"/>
          <c:cat>
            <c:strRef>
              <c:f>Arkusz1!$A$2:$A$4</c:f>
              <c:strCache>
                <c:ptCount val="3"/>
                <c:pt idx="0">
                  <c:v>2023 r.</c:v>
                </c:pt>
                <c:pt idx="1">
                  <c:v>2024 r.</c:v>
                </c:pt>
                <c:pt idx="2">
                  <c:v>2025 r. 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926</c:v>
                </c:pt>
                <c:pt idx="1">
                  <c:v>970</c:v>
                </c:pt>
                <c:pt idx="2">
                  <c:v>1057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74-458A-A30E-C0A40EB93D11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zwykłe</c:v>
                </c:pt>
              </c:strCache>
            </c:strRef>
          </c:tx>
          <c:invertIfNegative val="1"/>
          <c:cat>
            <c:strRef>
              <c:f>Arkusz1!$A$2:$A$4</c:f>
              <c:strCache>
                <c:ptCount val="3"/>
                <c:pt idx="0">
                  <c:v>2023 r.</c:v>
                </c:pt>
                <c:pt idx="1">
                  <c:v>2024 r.</c:v>
                </c:pt>
                <c:pt idx="2">
                  <c:v>2025 r. </c:v>
                </c:pt>
              </c:strCache>
            </c:strRef>
          </c:cat>
          <c:val>
            <c:numRef>
              <c:f>Arkusz1!$C$2:$C$4</c:f>
              <c:numCache>
                <c:formatCode>General</c:formatCode>
                <c:ptCount val="3"/>
                <c:pt idx="0">
                  <c:v>8963</c:v>
                </c:pt>
                <c:pt idx="1">
                  <c:v>8973</c:v>
                </c:pt>
                <c:pt idx="2">
                  <c:v>8565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74-458A-A30E-C0A40EB93D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7261952"/>
        <c:axId val="177263744"/>
      </c:barChart>
      <c:catAx>
        <c:axId val="177261952"/>
        <c:scaling>
          <c:orientation val="minMax"/>
        </c:scaling>
        <c:delete val="1"/>
        <c:axPos val="b"/>
        <c:numFmt formatCode="General" sourceLinked="1"/>
        <c:majorTickMark val="cross"/>
        <c:minorTickMark val="cross"/>
        <c:tickLblPos val="nextTo"/>
        <c:crossAx val="177263744"/>
        <c:crosses val="autoZero"/>
        <c:auto val="1"/>
        <c:lblAlgn val="ctr"/>
        <c:lblOffset val="100"/>
        <c:noMultiLvlLbl val="1"/>
      </c:catAx>
      <c:valAx>
        <c:axId val="177263744"/>
        <c:scaling>
          <c:orientation val="minMax"/>
        </c:scaling>
        <c:delete val="1"/>
        <c:axPos val="l"/>
        <c:majorGridlines/>
        <c:numFmt formatCode="General" sourceLinked="1"/>
        <c:majorTickMark val="cross"/>
        <c:minorTickMark val="cross"/>
        <c:tickLblPos val="nextTo"/>
        <c:crossAx val="1772619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4272358923884527"/>
          <c:y val="0.37500000000000006"/>
          <c:w val="0.15727641076115492"/>
          <c:h val="0.17346998031496069"/>
        </c:manualLayout>
      </c:layout>
      <c:overlay val="0"/>
    </c:legend>
    <c:plotVisOnly val="1"/>
    <c:dispBlanksAs val="zero"/>
    <c:showDLblsOverMax val="1"/>
  </c:chart>
  <c:txPr>
    <a:bodyPr/>
    <a:lstStyle/>
    <a:p>
      <a:pPr>
        <a:defRPr sz="1800"/>
      </a:pPr>
      <a:endParaRPr lang="pl-PL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0.08073</cdr:x>
      <cdr:y>0.87652</cdr:y>
    </cdr:from>
    <cdr:to>
      <cdr:x>0.152</cdr:x>
      <cdr:y>0.91562</cdr:y>
    </cdr:to>
    <cdr:sp macro="" textlink="">
      <cdr:nvSpPr>
        <cdr:cNvPr id="2" name="pole tekstowe 1"/>
        <cdr:cNvSpPr txBox="1"/>
      </cdr:nvSpPr>
      <cdr:spPr>
        <a:xfrm xmlns:a="http://schemas.openxmlformats.org/drawingml/2006/main">
          <a:off x="492118" y="3562183"/>
          <a:ext cx="434503" cy="1589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pl-PL" sz="1200" dirty="0"/>
            <a:t>926</a:t>
          </a:r>
        </a:p>
      </cdr:txBody>
    </cdr:sp>
  </cdr:relSizeAnchor>
  <cdr:relSizeAnchor xmlns:cdr="http://schemas.openxmlformats.org/drawingml/2006/chartDrawing">
    <cdr:from>
      <cdr:x>0.46875</cdr:x>
      <cdr:y>0.2461</cdr:y>
    </cdr:from>
    <cdr:to>
      <cdr:x>0.53907</cdr:x>
      <cdr:y>0.29883</cdr:y>
    </cdr:to>
    <cdr:sp macro="" textlink="">
      <cdr:nvSpPr>
        <cdr:cNvPr id="4" name="pole tekstowe 3"/>
        <cdr:cNvSpPr txBox="1"/>
      </cdr:nvSpPr>
      <cdr:spPr>
        <a:xfrm xmlns:a="http://schemas.openxmlformats.org/drawingml/2006/main">
          <a:off x="2857520" y="1000132"/>
          <a:ext cx="428628" cy="2143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pl-PL" sz="1100" dirty="0"/>
        </a:p>
      </cdr:txBody>
    </cdr:sp>
  </cdr:relSizeAnchor>
  <cdr:relSizeAnchor xmlns:cdr="http://schemas.openxmlformats.org/drawingml/2006/chartDrawing">
    <cdr:from>
      <cdr:x>0.42188</cdr:x>
      <cdr:y>0.77344</cdr:y>
    </cdr:from>
    <cdr:to>
      <cdr:x>0.46875</cdr:x>
      <cdr:y>0.8086</cdr:y>
    </cdr:to>
    <cdr:sp macro="" textlink="">
      <cdr:nvSpPr>
        <cdr:cNvPr id="5" name="pole tekstowe 4"/>
        <cdr:cNvSpPr txBox="1"/>
      </cdr:nvSpPr>
      <cdr:spPr>
        <a:xfrm xmlns:a="http://schemas.openxmlformats.org/drawingml/2006/main">
          <a:off x="2571768" y="3143272"/>
          <a:ext cx="285752" cy="1428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pl-PL" sz="1100" dirty="0"/>
        </a:p>
      </cdr:txBody>
    </cdr:sp>
  </cdr:relSizeAnchor>
  <cdr:relSizeAnchor xmlns:cdr="http://schemas.openxmlformats.org/drawingml/2006/chartDrawing">
    <cdr:from>
      <cdr:x>0.48047</cdr:x>
      <cdr:y>0.26367</cdr:y>
    </cdr:from>
    <cdr:to>
      <cdr:x>0.52735</cdr:x>
      <cdr:y>0.29883</cdr:y>
    </cdr:to>
    <cdr:sp macro="" textlink="">
      <cdr:nvSpPr>
        <cdr:cNvPr id="6" name="pole tekstowe 5"/>
        <cdr:cNvSpPr txBox="1"/>
      </cdr:nvSpPr>
      <cdr:spPr>
        <a:xfrm xmlns:a="http://schemas.openxmlformats.org/drawingml/2006/main">
          <a:off x="2928958" y="1071570"/>
          <a:ext cx="285752" cy="1428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pl-PL" sz="700" dirty="0"/>
        </a:p>
      </cdr:txBody>
    </cdr:sp>
  </cdr:relSizeAnchor>
  <cdr:relSizeAnchor xmlns:cdr="http://schemas.openxmlformats.org/drawingml/2006/chartDrawing">
    <cdr:from>
      <cdr:x>0.41209</cdr:x>
      <cdr:y>0.12572</cdr:y>
    </cdr:from>
    <cdr:to>
      <cdr:x>0.49532</cdr:x>
      <cdr:y>0.16498</cdr:y>
    </cdr:to>
    <cdr:sp macro="" textlink="">
      <cdr:nvSpPr>
        <cdr:cNvPr id="7" name="pole tekstowe 6"/>
        <cdr:cNvSpPr txBox="1"/>
      </cdr:nvSpPr>
      <cdr:spPr>
        <a:xfrm xmlns:a="http://schemas.openxmlformats.org/drawingml/2006/main">
          <a:off x="2512110" y="510924"/>
          <a:ext cx="507361" cy="1595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pl-PL" sz="1200" dirty="0"/>
            <a:t>8973</a:t>
          </a:r>
        </a:p>
      </cdr:txBody>
    </cdr:sp>
  </cdr:relSizeAnchor>
  <cdr:relSizeAnchor xmlns:cdr="http://schemas.openxmlformats.org/drawingml/2006/chartDrawing">
    <cdr:from>
      <cdr:x>0.59861</cdr:x>
      <cdr:y>0.86623</cdr:y>
    </cdr:from>
    <cdr:to>
      <cdr:x>0.68689</cdr:x>
      <cdr:y>0.88949</cdr:y>
    </cdr:to>
    <cdr:sp macro="" textlink="">
      <cdr:nvSpPr>
        <cdr:cNvPr id="8" name="pole tekstowe 7"/>
        <cdr:cNvSpPr txBox="1"/>
      </cdr:nvSpPr>
      <cdr:spPr>
        <a:xfrm xmlns:a="http://schemas.openxmlformats.org/drawingml/2006/main">
          <a:off x="3649121" y="3520346"/>
          <a:ext cx="538163" cy="945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pl-PL" sz="1200" dirty="0"/>
            <a:t>1057</a:t>
          </a:r>
        </a:p>
      </cdr:txBody>
    </cdr:sp>
  </cdr:relSizeAnchor>
  <cdr:relSizeAnchor xmlns:cdr="http://schemas.openxmlformats.org/drawingml/2006/chartDrawing">
    <cdr:from>
      <cdr:x>0.67287</cdr:x>
      <cdr:y>0.16455</cdr:y>
    </cdr:from>
    <cdr:to>
      <cdr:x>0.7549</cdr:x>
      <cdr:y>0.19971</cdr:y>
    </cdr:to>
    <cdr:sp macro="" textlink="">
      <cdr:nvSpPr>
        <cdr:cNvPr id="9" name="pole tekstowe 8"/>
        <cdr:cNvSpPr txBox="1"/>
      </cdr:nvSpPr>
      <cdr:spPr>
        <a:xfrm xmlns:a="http://schemas.openxmlformats.org/drawingml/2006/main">
          <a:off x="4101827" y="668725"/>
          <a:ext cx="500055" cy="1428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pl-PL" sz="1200" dirty="0"/>
            <a:t>8565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0.77285</cdr:x>
      <cdr:y>0.14832</cdr:y>
    </cdr:from>
    <cdr:to>
      <cdr:x>0.84978</cdr:x>
      <cdr:y>0.19117</cdr:y>
    </cdr:to>
    <cdr:sp macro="" textlink="">
      <cdr:nvSpPr>
        <cdr:cNvPr id="2" name="pole tekstowe 1"/>
        <cdr:cNvSpPr txBox="1"/>
      </cdr:nvSpPr>
      <cdr:spPr>
        <a:xfrm xmlns:a="http://schemas.openxmlformats.org/drawingml/2006/main">
          <a:off x="6477847" y="677249"/>
          <a:ext cx="644812" cy="1956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pl-PL" sz="1200" dirty="0"/>
            <a:t>2998</a:t>
          </a:r>
        </a:p>
      </cdr:txBody>
    </cdr:sp>
  </cdr:relSizeAnchor>
  <cdr:relSizeAnchor xmlns:cdr="http://schemas.openxmlformats.org/drawingml/2006/chartDrawing">
    <cdr:from>
      <cdr:x>0.45299</cdr:x>
      <cdr:y>0.28571</cdr:y>
    </cdr:from>
    <cdr:to>
      <cdr:x>0.53846</cdr:x>
      <cdr:y>0.34286</cdr:y>
    </cdr:to>
    <cdr:sp macro="" textlink="">
      <cdr:nvSpPr>
        <cdr:cNvPr id="3" name="pole tekstowe 2"/>
        <cdr:cNvSpPr txBox="1"/>
      </cdr:nvSpPr>
      <cdr:spPr>
        <a:xfrm xmlns:a="http://schemas.openxmlformats.org/drawingml/2006/main">
          <a:off x="3786214" y="1428760"/>
          <a:ext cx="714380" cy="285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pl-PL" sz="1100" dirty="0"/>
        </a:p>
      </cdr:txBody>
    </cdr:sp>
  </cdr:relSizeAnchor>
  <cdr:relSizeAnchor xmlns:cdr="http://schemas.openxmlformats.org/drawingml/2006/chartDrawing">
    <cdr:from>
      <cdr:x>0.06125</cdr:x>
      <cdr:y>0.31848</cdr:y>
    </cdr:from>
    <cdr:to>
      <cdr:x>0.13817</cdr:x>
      <cdr:y>0.36134</cdr:y>
    </cdr:to>
    <cdr:sp macro="" textlink="">
      <cdr:nvSpPr>
        <cdr:cNvPr id="4" name="pole tekstowe 3"/>
        <cdr:cNvSpPr txBox="1"/>
      </cdr:nvSpPr>
      <cdr:spPr>
        <a:xfrm xmlns:a="http://schemas.openxmlformats.org/drawingml/2006/main">
          <a:off x="513346" y="1454206"/>
          <a:ext cx="644729" cy="1957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pl-PL" sz="1100" dirty="0"/>
            <a:t>341</a:t>
          </a:r>
        </a:p>
      </cdr:txBody>
    </cdr:sp>
  </cdr:relSizeAnchor>
  <cdr:relSizeAnchor xmlns:cdr="http://schemas.openxmlformats.org/drawingml/2006/chartDrawing">
    <cdr:from>
      <cdr:x>0.02988</cdr:x>
      <cdr:y>0.38179</cdr:y>
    </cdr:from>
    <cdr:to>
      <cdr:x>0.10681</cdr:x>
      <cdr:y>0.42465</cdr:y>
    </cdr:to>
    <cdr:sp macro="" textlink="">
      <cdr:nvSpPr>
        <cdr:cNvPr id="5" name="pole tekstowe 4"/>
        <cdr:cNvSpPr txBox="1"/>
      </cdr:nvSpPr>
      <cdr:spPr>
        <a:xfrm xmlns:a="http://schemas.openxmlformats.org/drawingml/2006/main">
          <a:off x="250489" y="1743289"/>
          <a:ext cx="644812" cy="1957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pl-PL" sz="1100" dirty="0"/>
            <a:t>208</a:t>
          </a:r>
        </a:p>
      </cdr:txBody>
    </cdr:sp>
  </cdr:relSizeAnchor>
  <cdr:relSizeAnchor xmlns:cdr="http://schemas.openxmlformats.org/drawingml/2006/chartDrawing">
    <cdr:from>
      <cdr:x>0.35145</cdr:x>
      <cdr:y>0.5528</cdr:y>
    </cdr:from>
    <cdr:to>
      <cdr:x>0.44547</cdr:x>
      <cdr:y>0.59566</cdr:y>
    </cdr:to>
    <cdr:sp macro="" textlink="">
      <cdr:nvSpPr>
        <cdr:cNvPr id="6" name="pole tekstowe 5"/>
        <cdr:cNvSpPr txBox="1"/>
      </cdr:nvSpPr>
      <cdr:spPr>
        <a:xfrm xmlns:a="http://schemas.openxmlformats.org/drawingml/2006/main">
          <a:off x="2945825" y="2524113"/>
          <a:ext cx="788057" cy="1957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pl-PL" sz="1100" dirty="0"/>
            <a:t>1402</a:t>
          </a:r>
        </a:p>
      </cdr:txBody>
    </cdr:sp>
  </cdr:relSizeAnchor>
  <cdr:relSizeAnchor xmlns:cdr="http://schemas.openxmlformats.org/drawingml/2006/chartDrawing">
    <cdr:from>
      <cdr:x>0.3532</cdr:x>
      <cdr:y>0.61904</cdr:y>
    </cdr:from>
    <cdr:to>
      <cdr:x>0.42158</cdr:x>
      <cdr:y>0.67619</cdr:y>
    </cdr:to>
    <cdr:sp macro="" textlink="">
      <cdr:nvSpPr>
        <cdr:cNvPr id="7" name="pole tekstowe 6"/>
        <cdr:cNvSpPr txBox="1"/>
      </cdr:nvSpPr>
      <cdr:spPr>
        <a:xfrm xmlns:a="http://schemas.openxmlformats.org/drawingml/2006/main">
          <a:off x="2960438" y="2826583"/>
          <a:ext cx="573148" cy="2609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pl-PL" sz="1100" dirty="0"/>
            <a:t>1432</a:t>
          </a:r>
        </a:p>
      </cdr:txBody>
    </cdr:sp>
  </cdr:relSizeAnchor>
  <cdr:relSizeAnchor xmlns:cdr="http://schemas.openxmlformats.org/drawingml/2006/chartDrawing">
    <cdr:from>
      <cdr:x>0.46154</cdr:x>
      <cdr:y>0.7</cdr:y>
    </cdr:from>
    <cdr:to>
      <cdr:x>0.52991</cdr:x>
      <cdr:y>0.75714</cdr:y>
    </cdr:to>
    <cdr:sp macro="" textlink="">
      <cdr:nvSpPr>
        <cdr:cNvPr id="8" name="pole tekstowe 7"/>
        <cdr:cNvSpPr txBox="1"/>
      </cdr:nvSpPr>
      <cdr:spPr>
        <a:xfrm xmlns:a="http://schemas.openxmlformats.org/drawingml/2006/main">
          <a:off x="3857652" y="3500462"/>
          <a:ext cx="571504" cy="285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pl-PL" sz="1100" dirty="0"/>
        </a:p>
      </cdr:txBody>
    </cdr:sp>
  </cdr:relSizeAnchor>
  <cdr:relSizeAnchor xmlns:cdr="http://schemas.openxmlformats.org/drawingml/2006/chartDrawing">
    <cdr:from>
      <cdr:x>0.37129</cdr:x>
      <cdr:y>0.79075</cdr:y>
    </cdr:from>
    <cdr:to>
      <cdr:x>0.43966</cdr:x>
      <cdr:y>0.8336</cdr:y>
    </cdr:to>
    <cdr:sp macro="" textlink="">
      <cdr:nvSpPr>
        <cdr:cNvPr id="9" name="pole tekstowe 8"/>
        <cdr:cNvSpPr txBox="1"/>
      </cdr:nvSpPr>
      <cdr:spPr>
        <a:xfrm xmlns:a="http://schemas.openxmlformats.org/drawingml/2006/main">
          <a:off x="3112080" y="3610644"/>
          <a:ext cx="573064" cy="1956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pl-PL" sz="1100" dirty="0"/>
            <a:t>1500</a:t>
          </a:r>
        </a:p>
      </cdr:txBody>
    </cdr:sp>
  </cdr:relSizeAnchor>
  <cdr:relSizeAnchor xmlns:cdr="http://schemas.openxmlformats.org/drawingml/2006/chartDrawing">
    <cdr:from>
      <cdr:x>0.31986</cdr:x>
      <cdr:y>0.85517</cdr:y>
    </cdr:from>
    <cdr:to>
      <cdr:x>0.38823</cdr:x>
      <cdr:y>0.91231</cdr:y>
    </cdr:to>
    <cdr:sp macro="" textlink="">
      <cdr:nvSpPr>
        <cdr:cNvPr id="10" name="pole tekstowe 9"/>
        <cdr:cNvSpPr txBox="1"/>
      </cdr:nvSpPr>
      <cdr:spPr>
        <a:xfrm xmlns:a="http://schemas.openxmlformats.org/drawingml/2006/main">
          <a:off x="2681039" y="3904802"/>
          <a:ext cx="573064" cy="2609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pl-PL" sz="1100" dirty="0"/>
            <a:t>1298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ECBE4D84-4FB9-4FF4-9A66-41DD7D37E5E1}" type="datetimeFigureOut">
              <a:rPr lang="pl-PL" smtClean="0"/>
              <a:pPr/>
              <a:t>08.05.2026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8AA42392-8719-408A-9A7F-007386A62BA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8118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 9"/>
          <p:cNvSpPr/>
          <p:nvPr/>
        </p:nvSpPr>
        <p:spPr>
          <a:xfrm>
            <a:off x="4024144" y="9721270"/>
            <a:ext cx="3077681" cy="51253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7515" tIns="50708" rIns="97515" bIns="50708" anchor="b">
            <a:noAutofit/>
          </a:bodyPr>
          <a:lstStyle/>
          <a:p>
            <a:pPr algn="r">
              <a:lnSpc>
                <a:spcPct val="100000"/>
              </a:lnSpc>
            </a:pPr>
            <a:fld id="{D42F9B14-1DD8-4A11-B683-0DE590CA59B8}" type="slidenum">
              <a:rPr lang="pl-PL" sz="1300" spc="-1">
                <a:solidFill>
                  <a:srgbClr val="000000"/>
                </a:solidFill>
                <a:latin typeface="Times New Roman"/>
              </a:rPr>
              <a:pPr algn="r">
                <a:lnSpc>
                  <a:spcPct val="100000"/>
                </a:lnSpc>
              </a:pPr>
              <a:t>1</a:t>
            </a:fld>
            <a:endParaRPr lang="pl-PL" sz="1300" spc="-1">
              <a:latin typeface="Arial"/>
            </a:endParaRPr>
          </a:p>
        </p:txBody>
      </p:sp>
      <p:sp>
        <p:nvSpPr>
          <p:cNvPr id="44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87313" y="819150"/>
            <a:ext cx="7275513" cy="4092575"/>
          </a:xfrm>
          <a:prstGeom prst="rect">
            <a:avLst/>
          </a:prstGeom>
        </p:spPr>
      </p:sp>
      <p:sp>
        <p:nvSpPr>
          <p:cNvPr id="443" name="PlaceHolder 2"/>
          <p:cNvSpPr>
            <a:spLocks noGrp="1"/>
          </p:cNvSpPr>
          <p:nvPr>
            <p:ph type="body"/>
          </p:nvPr>
        </p:nvSpPr>
        <p:spPr>
          <a:xfrm>
            <a:off x="710034" y="5182582"/>
            <a:ext cx="5679148" cy="4910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22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3865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8">
            <a:extLst>
              <a:ext uri="{FF2B5EF4-FFF2-40B4-BE49-F238E27FC236}">
                <a16:creationId xmlns:a16="http://schemas.microsoft.com/office/drawing/2014/main" id="{B02772B2-A373-2F0C-3D32-3086BE6CC9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85056" algn="l"/>
                <a:tab pos="971832" algn="l"/>
                <a:tab pos="1458608" algn="l"/>
                <a:tab pos="1945384" algn="l"/>
                <a:tab pos="2432160" algn="l"/>
                <a:tab pos="2918936" algn="l"/>
                <a:tab pos="3405711" algn="l"/>
                <a:tab pos="3892488" algn="l"/>
                <a:tab pos="4379263" algn="l"/>
                <a:tab pos="4866040" algn="l"/>
                <a:tab pos="5352815" algn="l"/>
                <a:tab pos="5839592" algn="l"/>
                <a:tab pos="6326367" algn="l"/>
                <a:tab pos="6813143" algn="l"/>
                <a:tab pos="7299919" algn="l"/>
                <a:tab pos="7786695" algn="l"/>
                <a:tab pos="8273471" algn="l"/>
                <a:tab pos="8760247" algn="l"/>
                <a:tab pos="9247022" algn="l"/>
                <a:tab pos="9733799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4986" indent="-309610">
              <a:tabLst>
                <a:tab pos="0" algn="l"/>
                <a:tab pos="485056" algn="l"/>
                <a:tab pos="971832" algn="l"/>
                <a:tab pos="1458608" algn="l"/>
                <a:tab pos="1945384" algn="l"/>
                <a:tab pos="2432160" algn="l"/>
                <a:tab pos="2918936" algn="l"/>
                <a:tab pos="3405711" algn="l"/>
                <a:tab pos="3892488" algn="l"/>
                <a:tab pos="4379263" algn="l"/>
                <a:tab pos="4866040" algn="l"/>
                <a:tab pos="5352815" algn="l"/>
                <a:tab pos="5839592" algn="l"/>
                <a:tab pos="6326367" algn="l"/>
                <a:tab pos="6813143" algn="l"/>
                <a:tab pos="7299919" algn="l"/>
                <a:tab pos="7786695" algn="l"/>
                <a:tab pos="8273471" algn="l"/>
                <a:tab pos="8760247" algn="l"/>
                <a:tab pos="9247022" algn="l"/>
                <a:tab pos="9733799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38441" indent="-247688">
              <a:tabLst>
                <a:tab pos="0" algn="l"/>
                <a:tab pos="485056" algn="l"/>
                <a:tab pos="971832" algn="l"/>
                <a:tab pos="1458608" algn="l"/>
                <a:tab pos="1945384" algn="l"/>
                <a:tab pos="2432160" algn="l"/>
                <a:tab pos="2918936" algn="l"/>
                <a:tab pos="3405711" algn="l"/>
                <a:tab pos="3892488" algn="l"/>
                <a:tab pos="4379263" algn="l"/>
                <a:tab pos="4866040" algn="l"/>
                <a:tab pos="5352815" algn="l"/>
                <a:tab pos="5839592" algn="l"/>
                <a:tab pos="6326367" algn="l"/>
                <a:tab pos="6813143" algn="l"/>
                <a:tab pos="7299919" algn="l"/>
                <a:tab pos="7786695" algn="l"/>
                <a:tab pos="8273471" algn="l"/>
                <a:tab pos="8760247" algn="l"/>
                <a:tab pos="9247022" algn="l"/>
                <a:tab pos="9733799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733817" indent="-247688">
              <a:tabLst>
                <a:tab pos="0" algn="l"/>
                <a:tab pos="485056" algn="l"/>
                <a:tab pos="971832" algn="l"/>
                <a:tab pos="1458608" algn="l"/>
                <a:tab pos="1945384" algn="l"/>
                <a:tab pos="2432160" algn="l"/>
                <a:tab pos="2918936" algn="l"/>
                <a:tab pos="3405711" algn="l"/>
                <a:tab pos="3892488" algn="l"/>
                <a:tab pos="4379263" algn="l"/>
                <a:tab pos="4866040" algn="l"/>
                <a:tab pos="5352815" algn="l"/>
                <a:tab pos="5839592" algn="l"/>
                <a:tab pos="6326367" algn="l"/>
                <a:tab pos="6813143" algn="l"/>
                <a:tab pos="7299919" algn="l"/>
                <a:tab pos="7786695" algn="l"/>
                <a:tab pos="8273471" algn="l"/>
                <a:tab pos="8760247" algn="l"/>
                <a:tab pos="9247022" algn="l"/>
                <a:tab pos="9733799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229193" indent="-247688">
              <a:tabLst>
                <a:tab pos="0" algn="l"/>
                <a:tab pos="485056" algn="l"/>
                <a:tab pos="971832" algn="l"/>
                <a:tab pos="1458608" algn="l"/>
                <a:tab pos="1945384" algn="l"/>
                <a:tab pos="2432160" algn="l"/>
                <a:tab pos="2918936" algn="l"/>
                <a:tab pos="3405711" algn="l"/>
                <a:tab pos="3892488" algn="l"/>
                <a:tab pos="4379263" algn="l"/>
                <a:tab pos="4866040" algn="l"/>
                <a:tab pos="5352815" algn="l"/>
                <a:tab pos="5839592" algn="l"/>
                <a:tab pos="6326367" algn="l"/>
                <a:tab pos="6813143" algn="l"/>
                <a:tab pos="7299919" algn="l"/>
                <a:tab pos="7786695" algn="l"/>
                <a:tab pos="8273471" algn="l"/>
                <a:tab pos="8760247" algn="l"/>
                <a:tab pos="9247022" algn="l"/>
                <a:tab pos="9733799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724569" indent="-2476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85056" algn="l"/>
                <a:tab pos="971832" algn="l"/>
                <a:tab pos="1458608" algn="l"/>
                <a:tab pos="1945384" algn="l"/>
                <a:tab pos="2432160" algn="l"/>
                <a:tab pos="2918936" algn="l"/>
                <a:tab pos="3405711" algn="l"/>
                <a:tab pos="3892488" algn="l"/>
                <a:tab pos="4379263" algn="l"/>
                <a:tab pos="4866040" algn="l"/>
                <a:tab pos="5352815" algn="l"/>
                <a:tab pos="5839592" algn="l"/>
                <a:tab pos="6326367" algn="l"/>
                <a:tab pos="6813143" algn="l"/>
                <a:tab pos="7299919" algn="l"/>
                <a:tab pos="7786695" algn="l"/>
                <a:tab pos="8273471" algn="l"/>
                <a:tab pos="8760247" algn="l"/>
                <a:tab pos="9247022" algn="l"/>
                <a:tab pos="9733799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219945" indent="-2476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85056" algn="l"/>
                <a:tab pos="971832" algn="l"/>
                <a:tab pos="1458608" algn="l"/>
                <a:tab pos="1945384" algn="l"/>
                <a:tab pos="2432160" algn="l"/>
                <a:tab pos="2918936" algn="l"/>
                <a:tab pos="3405711" algn="l"/>
                <a:tab pos="3892488" algn="l"/>
                <a:tab pos="4379263" algn="l"/>
                <a:tab pos="4866040" algn="l"/>
                <a:tab pos="5352815" algn="l"/>
                <a:tab pos="5839592" algn="l"/>
                <a:tab pos="6326367" algn="l"/>
                <a:tab pos="6813143" algn="l"/>
                <a:tab pos="7299919" algn="l"/>
                <a:tab pos="7786695" algn="l"/>
                <a:tab pos="8273471" algn="l"/>
                <a:tab pos="8760247" algn="l"/>
                <a:tab pos="9247022" algn="l"/>
                <a:tab pos="9733799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715322" indent="-2476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85056" algn="l"/>
                <a:tab pos="971832" algn="l"/>
                <a:tab pos="1458608" algn="l"/>
                <a:tab pos="1945384" algn="l"/>
                <a:tab pos="2432160" algn="l"/>
                <a:tab pos="2918936" algn="l"/>
                <a:tab pos="3405711" algn="l"/>
                <a:tab pos="3892488" algn="l"/>
                <a:tab pos="4379263" algn="l"/>
                <a:tab pos="4866040" algn="l"/>
                <a:tab pos="5352815" algn="l"/>
                <a:tab pos="5839592" algn="l"/>
                <a:tab pos="6326367" algn="l"/>
                <a:tab pos="6813143" algn="l"/>
                <a:tab pos="7299919" algn="l"/>
                <a:tab pos="7786695" algn="l"/>
                <a:tab pos="8273471" algn="l"/>
                <a:tab pos="8760247" algn="l"/>
                <a:tab pos="9247022" algn="l"/>
                <a:tab pos="9733799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210698" indent="-2476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85056" algn="l"/>
                <a:tab pos="971832" algn="l"/>
                <a:tab pos="1458608" algn="l"/>
                <a:tab pos="1945384" algn="l"/>
                <a:tab pos="2432160" algn="l"/>
                <a:tab pos="2918936" algn="l"/>
                <a:tab pos="3405711" algn="l"/>
                <a:tab pos="3892488" algn="l"/>
                <a:tab pos="4379263" algn="l"/>
                <a:tab pos="4866040" algn="l"/>
                <a:tab pos="5352815" algn="l"/>
                <a:tab pos="5839592" algn="l"/>
                <a:tab pos="6326367" algn="l"/>
                <a:tab pos="6813143" algn="l"/>
                <a:tab pos="7299919" algn="l"/>
                <a:tab pos="7786695" algn="l"/>
                <a:tab pos="8273471" algn="l"/>
                <a:tab pos="8760247" algn="l"/>
                <a:tab pos="9247022" algn="l"/>
                <a:tab pos="9733799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E2B5CF2-B45A-46AA-94BD-B93769227A15}" type="slidenum">
              <a:rPr lang="pl-PL" altLang="pl-PL">
                <a:solidFill>
                  <a:srgbClr val="000000"/>
                </a:solidFill>
                <a:ea typeface="Microsoft YaHei" panose="020B0503020204020204" pitchFamily="34" charset="-122"/>
              </a:rPr>
              <a:pPr/>
              <a:t>10</a:t>
            </a:fld>
            <a:endParaRPr lang="pl-PL" altLang="pl-PL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65539" name="Rectangle 1">
            <a:extLst>
              <a:ext uri="{FF2B5EF4-FFF2-40B4-BE49-F238E27FC236}">
                <a16:creationId xmlns:a16="http://schemas.microsoft.com/office/drawing/2014/main" id="{64E5E20B-E35E-EEF6-5614-66CEC4860E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82563" y="833438"/>
            <a:ext cx="7407276" cy="41671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0" name="Rectangle 2">
            <a:extLst>
              <a:ext uri="{FF2B5EF4-FFF2-40B4-BE49-F238E27FC236}">
                <a16:creationId xmlns:a16="http://schemas.microsoft.com/office/drawing/2014/main" id="{323A9A70-708C-F09A-1352-3119B161F8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03829" y="5277223"/>
            <a:ext cx="5633917" cy="500003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l-PL" altLang="pl-PL">
              <a:latin typeface="Times New Roman" panose="02020603050405020304" pitchFamily="18" charset="0"/>
            </a:endParaRPr>
          </a:p>
        </p:txBody>
      </p:sp>
      <p:sp>
        <p:nvSpPr>
          <p:cNvPr id="65541" name="Text Box 3">
            <a:extLst>
              <a:ext uri="{FF2B5EF4-FFF2-40B4-BE49-F238E27FC236}">
                <a16:creationId xmlns:a16="http://schemas.microsoft.com/office/drawing/2014/main" id="{58CA769F-DDEA-F4C9-513D-4D5030F51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7814" y="10552669"/>
            <a:ext cx="3052116" cy="556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515" tIns="50708" rIns="97515" bIns="50708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buSzPct val="100000"/>
            </a:pPr>
            <a:fld id="{A98F2AE6-A087-4496-9ABE-6B12B1051C4B}" type="slidenum">
              <a:rPr lang="pl-PL" altLang="pl-PL" sz="1300">
                <a:solidFill>
                  <a:srgbClr val="000000"/>
                </a:solidFill>
                <a:ea typeface="Microsoft YaHei" panose="020B0503020204020204" pitchFamily="34" charset="-122"/>
              </a:rPr>
              <a:pPr algn="r">
                <a:buSzPct val="100000"/>
              </a:pPr>
              <a:t>10</a:t>
            </a:fld>
            <a:endParaRPr lang="pl-PL" altLang="pl-PL" sz="130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87084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9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0000" tIns="46800" rIns="90000" bIns="46800" anchor="b" anchorCtr="0" compatLnSpc="1">
            <a:noAutofit/>
          </a:bodyPr>
          <a:lstStyle/>
          <a:p>
            <a:pPr lvl="0"/>
            <a:fld id="{265EF370-4AA9-4346-92CF-AC5F50296D90}" type="slidenum">
              <a:rPr/>
              <a:pPr lvl="0"/>
              <a:t>2</a:t>
            </a:fld>
            <a:endParaRPr lang="pl-PL"/>
          </a:p>
        </p:txBody>
      </p:sp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77800" y="731838"/>
            <a:ext cx="6499225" cy="3656012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5440" y="4630320"/>
            <a:ext cx="5483159" cy="4388040"/>
          </a:xfrm>
        </p:spPr>
        <p:txBody>
          <a:bodyPr anchor="ctr" anchorCtr="0"/>
          <a:lstStyle/>
          <a:p>
            <a:endParaRPr lang="pl-PL" kern="1200"/>
          </a:p>
        </p:txBody>
      </p:sp>
    </p:spTree>
    <p:extLst>
      <p:ext uri="{BB962C8B-B14F-4D97-AF65-F5344CB8AC3E}">
        <p14:creationId xmlns:p14="http://schemas.microsoft.com/office/powerpoint/2010/main" val="2286734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9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0000" tIns="46800" rIns="90000" bIns="46800" anchor="b" anchorCtr="0" compatLnSpc="1">
            <a:noAutofit/>
          </a:bodyPr>
          <a:lstStyle/>
          <a:p>
            <a:pPr lvl="0"/>
            <a:fld id="{567E301B-934D-469B-9234-B105601986E3}" type="slidenum">
              <a:rPr/>
              <a:pPr lvl="0"/>
              <a:t>3</a:t>
            </a:fld>
            <a:endParaRPr lang="pl-PL"/>
          </a:p>
        </p:txBody>
      </p:sp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77800" y="731838"/>
            <a:ext cx="6499225" cy="3656012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5440" y="4630320"/>
            <a:ext cx="5483159" cy="4388040"/>
          </a:xfrm>
        </p:spPr>
        <p:txBody>
          <a:bodyPr anchor="ctr" anchorCtr="0"/>
          <a:lstStyle/>
          <a:p>
            <a:endParaRPr lang="pl-PL" kern="1200"/>
          </a:p>
        </p:txBody>
      </p:sp>
    </p:spTree>
    <p:extLst>
      <p:ext uri="{BB962C8B-B14F-4D97-AF65-F5344CB8AC3E}">
        <p14:creationId xmlns:p14="http://schemas.microsoft.com/office/powerpoint/2010/main" val="2682176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9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0000" tIns="46800" rIns="90000" bIns="46800" anchor="b" anchorCtr="0" compatLnSpc="1">
            <a:noAutofit/>
          </a:bodyPr>
          <a:lstStyle/>
          <a:p>
            <a:pPr lvl="0"/>
            <a:fld id="{E520C8B0-A8FB-442B-BE2F-B9169DD00988}" type="slidenum">
              <a:rPr/>
              <a:pPr lvl="0"/>
              <a:t>4</a:t>
            </a:fld>
            <a:endParaRPr lang="pl-PL"/>
          </a:p>
        </p:txBody>
      </p:sp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77800" y="731838"/>
            <a:ext cx="6499225" cy="3656012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5440" y="4630320"/>
            <a:ext cx="5483159" cy="4388040"/>
          </a:xfrm>
        </p:spPr>
        <p:txBody>
          <a:bodyPr anchor="ctr" anchorCtr="0"/>
          <a:lstStyle/>
          <a:p>
            <a:endParaRPr lang="pl-PL" kern="1200"/>
          </a:p>
        </p:txBody>
      </p:sp>
    </p:spTree>
    <p:extLst>
      <p:ext uri="{BB962C8B-B14F-4D97-AF65-F5344CB8AC3E}">
        <p14:creationId xmlns:p14="http://schemas.microsoft.com/office/powerpoint/2010/main" val="2966191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9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0000" tIns="46800" rIns="90000" bIns="46800" anchor="b" anchorCtr="0" compatLnSpc="1">
            <a:noAutofit/>
          </a:bodyPr>
          <a:lstStyle/>
          <a:p>
            <a:pPr lvl="0"/>
            <a:fld id="{94B3A864-D1AD-456D-883B-0945662672E5}" type="slidenum">
              <a:rPr/>
              <a:pPr lvl="0"/>
              <a:t>5</a:t>
            </a:fld>
            <a:endParaRPr lang="pl-PL"/>
          </a:p>
        </p:txBody>
      </p:sp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77800" y="731838"/>
            <a:ext cx="6499225" cy="3656012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5440" y="4630320"/>
            <a:ext cx="5483159" cy="4388040"/>
          </a:xfrm>
        </p:spPr>
        <p:txBody>
          <a:bodyPr anchor="ctr" anchorCtr="0"/>
          <a:lstStyle/>
          <a:p>
            <a:endParaRPr lang="pl-PL" kern="1200"/>
          </a:p>
        </p:txBody>
      </p:sp>
    </p:spTree>
    <p:extLst>
      <p:ext uri="{BB962C8B-B14F-4D97-AF65-F5344CB8AC3E}">
        <p14:creationId xmlns:p14="http://schemas.microsoft.com/office/powerpoint/2010/main" val="3280402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9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0000" tIns="46800" rIns="90000" bIns="46800" anchor="b" anchorCtr="0" compatLnSpc="1">
            <a:noAutofit/>
          </a:bodyPr>
          <a:lstStyle/>
          <a:p>
            <a:pPr lvl="0"/>
            <a:fld id="{620547AF-CC76-4A98-90B4-3A26E5BAC3DC}" type="slidenum">
              <a:rPr/>
              <a:pPr lvl="0"/>
              <a:t>6</a:t>
            </a:fld>
            <a:endParaRPr lang="pl-PL"/>
          </a:p>
        </p:txBody>
      </p:sp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77800" y="731838"/>
            <a:ext cx="6499225" cy="3656012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5440" y="4630320"/>
            <a:ext cx="5483159" cy="4388040"/>
          </a:xfrm>
        </p:spPr>
        <p:txBody>
          <a:bodyPr anchor="ctr" anchorCtr="0"/>
          <a:lstStyle/>
          <a:p>
            <a:endParaRPr lang="pl-PL" kern="1200"/>
          </a:p>
        </p:txBody>
      </p:sp>
    </p:spTree>
    <p:extLst>
      <p:ext uri="{BB962C8B-B14F-4D97-AF65-F5344CB8AC3E}">
        <p14:creationId xmlns:p14="http://schemas.microsoft.com/office/powerpoint/2010/main" val="3146712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9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0000" tIns="46800" rIns="90000" bIns="46800" anchor="b" anchorCtr="0" compatLnSpc="1">
            <a:noAutofit/>
          </a:bodyPr>
          <a:lstStyle/>
          <a:p>
            <a:pPr lvl="0"/>
            <a:fld id="{F8D954AB-631F-4981-8DA4-1167A58046B4}" type="slidenum">
              <a:rPr/>
              <a:pPr lvl="0"/>
              <a:t>7</a:t>
            </a:fld>
            <a:endParaRPr lang="pl-PL"/>
          </a:p>
        </p:txBody>
      </p:sp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77800" y="731838"/>
            <a:ext cx="6499225" cy="3656012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5440" y="4630320"/>
            <a:ext cx="5483159" cy="4388040"/>
          </a:xfrm>
        </p:spPr>
        <p:txBody>
          <a:bodyPr anchor="ctr" anchorCtr="0"/>
          <a:lstStyle/>
          <a:p>
            <a:endParaRPr lang="pl-PL" kern="1200"/>
          </a:p>
        </p:txBody>
      </p:sp>
    </p:spTree>
    <p:extLst>
      <p:ext uri="{BB962C8B-B14F-4D97-AF65-F5344CB8AC3E}">
        <p14:creationId xmlns:p14="http://schemas.microsoft.com/office/powerpoint/2010/main" val="36476026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9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0000" tIns="46800" rIns="90000" bIns="46800" anchor="b" anchorCtr="0" compatLnSpc="1">
            <a:noAutofit/>
          </a:bodyPr>
          <a:lstStyle/>
          <a:p>
            <a:pPr lvl="0"/>
            <a:fld id="{50977C54-6AC8-4843-8CC1-41B4042D17DD}" type="slidenum">
              <a:rPr/>
              <a:pPr lvl="0"/>
              <a:t>8</a:t>
            </a:fld>
            <a:endParaRPr lang="pl-PL"/>
          </a:p>
        </p:txBody>
      </p:sp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77800" y="731838"/>
            <a:ext cx="6499225" cy="3656012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5440" y="4630320"/>
            <a:ext cx="5483159" cy="4388040"/>
          </a:xfrm>
        </p:spPr>
        <p:txBody>
          <a:bodyPr anchor="ctr" anchorCtr="0"/>
          <a:lstStyle/>
          <a:p>
            <a:endParaRPr lang="pl-PL" kern="1200"/>
          </a:p>
        </p:txBody>
      </p:sp>
    </p:spTree>
    <p:extLst>
      <p:ext uri="{BB962C8B-B14F-4D97-AF65-F5344CB8AC3E}">
        <p14:creationId xmlns:p14="http://schemas.microsoft.com/office/powerpoint/2010/main" val="4197529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9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0000" tIns="46800" rIns="90000" bIns="46800" anchor="b" anchorCtr="0" compatLnSpc="1">
            <a:noAutofit/>
          </a:bodyPr>
          <a:lstStyle/>
          <a:p>
            <a:pPr lvl="0"/>
            <a:fld id="{C8553C1B-3E02-4DBD-BB41-E7DD59A15417}" type="slidenum">
              <a:rPr/>
              <a:pPr lvl="0"/>
              <a:t>9</a:t>
            </a:fld>
            <a:endParaRPr lang="pl-PL"/>
          </a:p>
        </p:txBody>
      </p:sp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77800" y="731838"/>
            <a:ext cx="6499225" cy="3656012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5440" y="4630320"/>
            <a:ext cx="5483159" cy="4388040"/>
          </a:xfrm>
        </p:spPr>
        <p:txBody>
          <a:bodyPr anchor="ctr" anchorCtr="0"/>
          <a:lstStyle/>
          <a:p>
            <a:endParaRPr lang="pl-PL" kern="1200"/>
          </a:p>
        </p:txBody>
      </p:sp>
    </p:spTree>
    <p:extLst>
      <p:ext uri="{BB962C8B-B14F-4D97-AF65-F5344CB8AC3E}">
        <p14:creationId xmlns:p14="http://schemas.microsoft.com/office/powerpoint/2010/main" val="1251263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4EA35-9D0F-4B41-9C29-017200EA7C2E}" type="datetimeFigureOut">
              <a:rPr lang="pl-PL" smtClean="0"/>
              <a:pPr/>
              <a:t>08.05.2026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A4EB-8451-4185-9533-3F87E6B2C54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5704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4EA35-9D0F-4B41-9C29-017200EA7C2E}" type="datetimeFigureOut">
              <a:rPr lang="pl-PL" smtClean="0"/>
              <a:pPr/>
              <a:t>08.05.2026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A4EB-8451-4185-9533-3F87E6B2C54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8093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4EA35-9D0F-4B41-9C29-017200EA7C2E}" type="datetimeFigureOut">
              <a:rPr lang="pl-PL" smtClean="0"/>
              <a:pPr/>
              <a:t>08.05.2026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A4EB-8451-4185-9533-3F87E6B2C54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9485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669B9A8-1316-48BA-B59A-F8AFFD876EC6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176354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4EA35-9D0F-4B41-9C29-017200EA7C2E}" type="datetimeFigureOut">
              <a:rPr lang="pl-PL" smtClean="0"/>
              <a:pPr/>
              <a:t>08.05.2026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A4EB-8451-4185-9533-3F87E6B2C54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3126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4EA35-9D0F-4B41-9C29-017200EA7C2E}" type="datetimeFigureOut">
              <a:rPr lang="pl-PL" smtClean="0"/>
              <a:pPr/>
              <a:t>08.05.2026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A4EB-8451-4185-9533-3F87E6B2C54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514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4EA35-9D0F-4B41-9C29-017200EA7C2E}" type="datetimeFigureOut">
              <a:rPr lang="pl-PL" smtClean="0"/>
              <a:pPr/>
              <a:t>08.05.2026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A4EB-8451-4185-9533-3F87E6B2C54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3204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4EA35-9D0F-4B41-9C29-017200EA7C2E}" type="datetimeFigureOut">
              <a:rPr lang="pl-PL" smtClean="0"/>
              <a:pPr/>
              <a:t>08.05.2026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A4EB-8451-4185-9533-3F87E6B2C54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1938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4EA35-9D0F-4B41-9C29-017200EA7C2E}" type="datetimeFigureOut">
              <a:rPr lang="pl-PL" smtClean="0"/>
              <a:pPr/>
              <a:t>08.05.2026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A4EB-8451-4185-9533-3F87E6B2C54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8404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4EA35-9D0F-4B41-9C29-017200EA7C2E}" type="datetimeFigureOut">
              <a:rPr lang="pl-PL" smtClean="0"/>
              <a:pPr/>
              <a:t>08.05.2026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A4EB-8451-4185-9533-3F87E6B2C54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5177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4EA35-9D0F-4B41-9C29-017200EA7C2E}" type="datetimeFigureOut">
              <a:rPr lang="pl-PL" smtClean="0"/>
              <a:pPr/>
              <a:t>08.05.2026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A4EB-8451-4185-9533-3F87E6B2C54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8144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4EA35-9D0F-4B41-9C29-017200EA7C2E}" type="datetimeFigureOut">
              <a:rPr lang="pl-PL" smtClean="0"/>
              <a:pPr/>
              <a:t>08.05.2026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A4EB-8451-4185-9533-3F87E6B2C54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2871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4EA35-9D0F-4B41-9C29-017200EA7C2E}" type="datetimeFigureOut">
              <a:rPr lang="pl-PL" smtClean="0"/>
              <a:pPr/>
              <a:t>08.05.2026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34A4EB-8451-4185-9533-3F87E6B2C54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6356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Dowolny kształt 1"/>
          <p:cNvSpPr/>
          <p:nvPr/>
        </p:nvSpPr>
        <p:spPr>
          <a:xfrm>
            <a:off x="2208240" y="476280"/>
            <a:ext cx="7847640" cy="3661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97" name="Obraz 2"/>
          <p:cNvPicPr/>
          <p:nvPr/>
        </p:nvPicPr>
        <p:blipFill>
          <a:blip r:embed="rId3" cstate="print"/>
          <a:stretch/>
        </p:blipFill>
        <p:spPr>
          <a:xfrm>
            <a:off x="2819160" y="720720"/>
            <a:ext cx="6405120" cy="3602880"/>
          </a:xfrm>
          <a:prstGeom prst="rect">
            <a:avLst/>
          </a:prstGeom>
          <a:ln w="0">
            <a:noFill/>
          </a:ln>
        </p:spPr>
      </p:pic>
      <p:pic>
        <p:nvPicPr>
          <p:cNvPr id="198" name="Obraz 3"/>
          <p:cNvPicPr/>
          <p:nvPr/>
        </p:nvPicPr>
        <p:blipFill>
          <a:blip r:embed="rId4" cstate="print"/>
          <a:stretch/>
        </p:blipFill>
        <p:spPr>
          <a:xfrm>
            <a:off x="9012240" y="2051280"/>
            <a:ext cx="2324880" cy="4391640"/>
          </a:xfrm>
          <a:prstGeom prst="rect">
            <a:avLst/>
          </a:prstGeom>
          <a:ln w="0">
            <a:noFill/>
          </a:ln>
        </p:spPr>
      </p:pic>
      <p:sp>
        <p:nvSpPr>
          <p:cNvPr id="199" name="Dowolny kształt 4"/>
          <p:cNvSpPr/>
          <p:nvPr/>
        </p:nvSpPr>
        <p:spPr>
          <a:xfrm>
            <a:off x="1522800" y="4700392"/>
            <a:ext cx="7489080" cy="166417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pl-PL" sz="3400" strike="noStrike" spc="-1" dirty="0">
                <a:solidFill>
                  <a:srgbClr val="181717"/>
                </a:solidFill>
                <a:ea typeface="Arial"/>
              </a:rPr>
              <a:t>Komenda Powiatowa Policji</a:t>
            </a:r>
            <a:endParaRPr lang="pl-PL" sz="3400" strike="noStrike" spc="-1" dirty="0"/>
          </a:p>
          <a:p>
            <a:pPr algn="ctr">
              <a:lnSpc>
                <a:spcPct val="100000"/>
              </a:lnSpc>
              <a:tabLst>
                <a:tab pos="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pl-PL" sz="3400" strike="noStrike" spc="-1" dirty="0">
                <a:solidFill>
                  <a:srgbClr val="181717"/>
                </a:solidFill>
                <a:ea typeface="Arial"/>
              </a:rPr>
              <a:t>w Brzegu</a:t>
            </a:r>
            <a:endParaRPr lang="pl-PL" sz="3400" strike="noStrike" spc="-1" dirty="0"/>
          </a:p>
          <a:p>
            <a:pPr algn="ctr">
              <a:lnSpc>
                <a:spcPct val="100000"/>
              </a:lnSpc>
              <a:tabLst>
                <a:tab pos="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pl-PL" sz="3400" strike="noStrike" spc="-1" dirty="0">
                <a:solidFill>
                  <a:srgbClr val="181717"/>
                </a:solidFill>
                <a:ea typeface="Arial"/>
              </a:rPr>
              <a:t>podsumowanie roku 2025</a:t>
            </a:r>
            <a:endParaRPr lang="pl-PL" sz="3400" strike="noStrike" spc="-1" dirty="0"/>
          </a:p>
        </p:txBody>
      </p:sp>
      <p:pic>
        <p:nvPicPr>
          <p:cNvPr id="200" name="Obraz 2"/>
          <p:cNvPicPr/>
          <p:nvPr/>
        </p:nvPicPr>
        <p:blipFill>
          <a:blip r:embed="rId5" cstate="print"/>
          <a:stretch/>
        </p:blipFill>
        <p:spPr>
          <a:xfrm>
            <a:off x="248760" y="0"/>
            <a:ext cx="1608840" cy="23173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00415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2">
            <a:extLst>
              <a:ext uri="{FF2B5EF4-FFF2-40B4-BE49-F238E27FC236}">
                <a16:creationId xmlns:a16="http://schemas.microsoft.com/office/drawing/2014/main" id="{224C0324-48A7-C9D8-6764-B660C2E08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1139825"/>
            <a:ext cx="6858000" cy="392113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pl-PL" altLang="pl-PL" sz="1350">
              <a:latin typeface="+mn-lt"/>
              <a:cs typeface="+mn-cs"/>
            </a:endParaRPr>
          </a:p>
        </p:txBody>
      </p:sp>
      <p:sp>
        <p:nvSpPr>
          <p:cNvPr id="21508" name="Text Box 3">
            <a:extLst>
              <a:ext uri="{FF2B5EF4-FFF2-40B4-BE49-F238E27FC236}">
                <a16:creationId xmlns:a16="http://schemas.microsoft.com/office/drawing/2014/main" id="{F8B329E9-F910-4CCB-F159-3BC3FD190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1350" y="2709863"/>
            <a:ext cx="5829300" cy="1103312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pl-PL" altLang="pl-PL" sz="1350">
              <a:latin typeface="+mn-lt"/>
              <a:cs typeface="+mn-cs"/>
            </a:endParaRPr>
          </a:p>
        </p:txBody>
      </p:sp>
      <p:sp>
        <p:nvSpPr>
          <p:cNvPr id="3078" name="Text Box 6">
            <a:extLst>
              <a:ext uri="{FF2B5EF4-FFF2-40B4-BE49-F238E27FC236}">
                <a16:creationId xmlns:a16="http://schemas.microsoft.com/office/drawing/2014/main" id="{BA87D7A2-7E91-8584-E644-038C96050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7338" y="4297363"/>
            <a:ext cx="6215062" cy="93266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67500" tIns="35100" rIns="67500" bIns="3510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pl-PL" sz="2800" b="1" dirty="0">
                <a:latin typeface="Calibri" pitchFamily="32" charset="0"/>
                <a:cs typeface="Arial" charset="0"/>
              </a:rPr>
              <a:t>WYDZIAŁ DW. Z PRZESTĘPCZOŚCIĄ GOSPODARCZĄ</a:t>
            </a:r>
          </a:p>
        </p:txBody>
      </p:sp>
      <p:pic>
        <p:nvPicPr>
          <p:cNvPr id="51205" name="Obraz 1">
            <a:extLst>
              <a:ext uri="{FF2B5EF4-FFF2-40B4-BE49-F238E27FC236}">
                <a16:creationId xmlns:a16="http://schemas.microsoft.com/office/drawing/2014/main" id="{37258251-4B38-39F2-6C01-A220C2F338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5" y="650875"/>
            <a:ext cx="246697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983075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3">
            <a:extLst>
              <a:ext uri="{FF2B5EF4-FFF2-40B4-BE49-F238E27FC236}">
                <a16:creationId xmlns:a16="http://schemas.microsoft.com/office/drawing/2014/main" id="{FE5B8FA9-E61D-8F4A-5629-720CDC6E71D0}"/>
              </a:ext>
            </a:extLst>
          </p:cNvPr>
          <p:cNvSpPr txBox="1">
            <a:spLocks/>
          </p:cNvSpPr>
          <p:nvPr/>
        </p:nvSpPr>
        <p:spPr>
          <a:xfrm>
            <a:off x="838200" y="837647"/>
            <a:ext cx="10515600" cy="642025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l-PL" sz="2800" dirty="0">
                <a:latin typeface="+mn-lt"/>
              </a:rPr>
              <a:t>Przestępczość Gospodarcza 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F6E1F9FC-CB6A-5BE5-0A51-0D8EE8DA7872}"/>
              </a:ext>
            </a:extLst>
          </p:cNvPr>
          <p:cNvSpPr txBox="1"/>
          <p:nvPr/>
        </p:nvSpPr>
        <p:spPr>
          <a:xfrm>
            <a:off x="1752599" y="2791837"/>
            <a:ext cx="913265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altLang="pl-PL" dirty="0"/>
              <a:t>	</a:t>
            </a:r>
            <a:r>
              <a:rPr lang="pl-PL" altLang="pl-PL" sz="2400" dirty="0"/>
              <a:t>Do służby kryminalnej zaliczamy również funkcjonariuszy zajmujących się w ścisłym znaczeniu zwalczaniem przestępczości gospodarczej oraz cyberprzestępczości.				</a:t>
            </a:r>
          </a:p>
          <a:p>
            <a:pPr algn="just"/>
            <a:r>
              <a:rPr lang="pl-PL" altLang="pl-PL" sz="2400" dirty="0"/>
              <a:t>	W Komendzie Powiatowej Policji w Brzegu zadania w tym zakresie realizowane są przez Wydział do walki z Przestępczością Gospodarczą.</a:t>
            </a:r>
            <a:r>
              <a:rPr lang="pl-PL" altLang="pl-PL" dirty="0"/>
              <a:t>	</a:t>
            </a:r>
          </a:p>
          <a:p>
            <a:pPr algn="just"/>
            <a:r>
              <a:rPr lang="pl-PL" altLang="pl-PL" dirty="0"/>
              <a:t>	</a:t>
            </a:r>
          </a:p>
        </p:txBody>
      </p:sp>
      <p:pic>
        <p:nvPicPr>
          <p:cNvPr id="5" name="Obraz 2"/>
          <p:cNvPicPr/>
          <p:nvPr/>
        </p:nvPicPr>
        <p:blipFill>
          <a:blip r:embed="rId2" cstate="print"/>
          <a:stretch/>
        </p:blipFill>
        <p:spPr>
          <a:xfrm>
            <a:off x="248760" y="0"/>
            <a:ext cx="1608840" cy="23173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484867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57EBC57-CBBE-D967-3CEA-8D91CE8E1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7236" y="495878"/>
            <a:ext cx="9566564" cy="1325563"/>
          </a:xfrm>
        </p:spPr>
        <p:txBody>
          <a:bodyPr>
            <a:normAutofit/>
          </a:bodyPr>
          <a:lstStyle/>
          <a:p>
            <a:pPr algn="ctr"/>
            <a:r>
              <a:rPr lang="pl-PL" sz="2800" dirty="0">
                <a:latin typeface="+mn-lt"/>
              </a:rPr>
              <a:t>Postępowania przygotowawcze przeprowadzone w 2025 r. </a:t>
            </a:r>
            <a:br>
              <a:rPr lang="pl-PL" sz="2800" dirty="0">
                <a:latin typeface="+mn-lt"/>
              </a:rPr>
            </a:br>
            <a:r>
              <a:rPr lang="pl-PL" sz="2800" dirty="0">
                <a:latin typeface="+mn-lt"/>
              </a:rPr>
              <a:t>w odniesieniu do lat 2023 - 2024</a:t>
            </a:r>
          </a:p>
        </p:txBody>
      </p:sp>
      <p:graphicFrame>
        <p:nvGraphicFramePr>
          <p:cNvPr id="17" name="Symbol zastępczy zawartości 16">
            <a:extLst>
              <a:ext uri="{FF2B5EF4-FFF2-40B4-BE49-F238E27FC236}">
                <a16:creationId xmlns:a16="http://schemas.microsoft.com/office/drawing/2014/main" id="{66754CB7-69EA-9107-0AEB-8294E0ECBB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944626"/>
              </p:ext>
            </p:extLst>
          </p:nvPr>
        </p:nvGraphicFramePr>
        <p:xfrm>
          <a:off x="838200" y="2055813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Obraz 2"/>
          <p:cNvPicPr/>
          <p:nvPr/>
        </p:nvPicPr>
        <p:blipFill>
          <a:blip r:embed="rId3" cstate="print"/>
          <a:stretch/>
        </p:blipFill>
        <p:spPr>
          <a:xfrm>
            <a:off x="248760" y="0"/>
            <a:ext cx="1608840" cy="23173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155393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EC31111-2E4C-FC84-98C1-C300F6A4F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600" y="365125"/>
            <a:ext cx="9825643" cy="1325563"/>
          </a:xfrm>
        </p:spPr>
        <p:txBody>
          <a:bodyPr>
            <a:normAutofit/>
          </a:bodyPr>
          <a:lstStyle/>
          <a:p>
            <a:pPr algn="ctr"/>
            <a:r>
              <a:rPr lang="pl-PL" sz="2800" dirty="0">
                <a:latin typeface="+mn-lt"/>
              </a:rPr>
              <a:t>Przestępstwa stwierdzone w postępowaniach przygotowawczych </a:t>
            </a:r>
            <a:br>
              <a:rPr lang="pl-PL" sz="2800" dirty="0">
                <a:latin typeface="+mn-lt"/>
              </a:rPr>
            </a:br>
            <a:r>
              <a:rPr lang="pl-PL" sz="2800" dirty="0">
                <a:latin typeface="+mn-lt"/>
              </a:rPr>
              <a:t>w 2025 r. w odniesieniu do lat 2023 - 2024</a:t>
            </a:r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647A38F7-024A-C564-367B-D03EA5A146A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Obraz 2"/>
          <p:cNvPicPr/>
          <p:nvPr/>
        </p:nvPicPr>
        <p:blipFill>
          <a:blip r:embed="rId3" cstate="print"/>
          <a:stretch/>
        </p:blipFill>
        <p:spPr>
          <a:xfrm>
            <a:off x="248760" y="0"/>
            <a:ext cx="1608840" cy="23173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644665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0C7E4DD-17B3-1BC5-145C-683937197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599" y="365125"/>
            <a:ext cx="992984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dirty="0">
                <a:latin typeface="+mn-lt"/>
              </a:rPr>
              <a:t>Wartość mienia zabezpieczonego u podejrzanych w postępowaniach prowadzonych przez Policję we wszystkich kategoriach przestępstw </a:t>
            </a:r>
            <a:br>
              <a:rPr lang="pl-PL" sz="2800" dirty="0">
                <a:latin typeface="+mn-lt"/>
              </a:rPr>
            </a:br>
            <a:r>
              <a:rPr lang="pl-PL" sz="2800" dirty="0">
                <a:latin typeface="+mn-lt"/>
              </a:rPr>
              <a:t>w 2025 r. w odniesieniu do lat 2023 - 2025</a:t>
            </a:r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1DC5A736-361B-C615-7716-3C9B7D20B10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08533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Obraz 2"/>
          <p:cNvPicPr/>
          <p:nvPr/>
        </p:nvPicPr>
        <p:blipFill>
          <a:blip r:embed="rId3" cstate="print"/>
          <a:stretch/>
        </p:blipFill>
        <p:spPr>
          <a:xfrm>
            <a:off x="248760" y="0"/>
            <a:ext cx="1608840" cy="23173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533893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14AB69B-C0EE-27A4-01CC-259D38BAF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0115" y="365125"/>
            <a:ext cx="10000211" cy="2211820"/>
          </a:xfrm>
        </p:spPr>
        <p:txBody>
          <a:bodyPr>
            <a:normAutofit fontScale="90000"/>
          </a:bodyPr>
          <a:lstStyle/>
          <a:p>
            <a:r>
              <a:rPr lang="pl-PL" sz="2800" dirty="0">
                <a:latin typeface="+mn-lt"/>
              </a:rPr>
              <a:t>Skuteczność zwalczania przestępczości gospodarczej w 4 kluczowych obszarach przestępczości gospodarczej tj. przestępstw dotyczących: </a:t>
            </a:r>
            <a:br>
              <a:rPr lang="pl-PL" sz="2800" dirty="0">
                <a:latin typeface="+mn-lt"/>
              </a:rPr>
            </a:br>
            <a:r>
              <a:rPr lang="pl-PL" sz="2800" dirty="0">
                <a:latin typeface="+mn-lt"/>
              </a:rPr>
              <a:t>podatku od towarów i usług VAT, podatku akcyzowego, przestępstw na szkodę UE, przestępstw dotyczących zamówień publicznych, wyłudzenia podatku VAT i innych, wyłudzenia podatku akcyzowego</a:t>
            </a:r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FCEFEB93-A72C-CD26-EC07-38AEA9D924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1100066"/>
              </p:ext>
            </p:extLst>
          </p:nvPr>
        </p:nvGraphicFramePr>
        <p:xfrm>
          <a:off x="838200" y="2731423"/>
          <a:ext cx="10515600" cy="3852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Obraz 2"/>
          <p:cNvPicPr/>
          <p:nvPr/>
        </p:nvPicPr>
        <p:blipFill>
          <a:blip r:embed="rId3" cstate="print"/>
          <a:stretch/>
        </p:blipFill>
        <p:spPr>
          <a:xfrm>
            <a:off x="248760" y="0"/>
            <a:ext cx="1608840" cy="23173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752451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52596" y="4071942"/>
            <a:ext cx="8229600" cy="1500198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+mn-lt"/>
                <a:cs typeface="Times New Roman" pitchFamily="18" charset="0"/>
              </a:rPr>
              <a:t>DZIAŁANIA SŁUŻB PREWENCJI</a:t>
            </a:r>
            <a:br>
              <a:rPr lang="pl-PL" sz="2800" b="1" dirty="0">
                <a:latin typeface="+mn-lt"/>
                <a:cs typeface="Times New Roman" pitchFamily="18" charset="0"/>
              </a:rPr>
            </a:br>
            <a:r>
              <a:rPr lang="pl-PL" sz="2800" b="1" dirty="0">
                <a:latin typeface="+mn-lt"/>
                <a:cs typeface="Times New Roman" pitchFamily="18" charset="0"/>
              </a:rPr>
              <a:t>2025 ROK </a:t>
            </a:r>
          </a:p>
        </p:txBody>
      </p:sp>
      <p:pic>
        <p:nvPicPr>
          <p:cNvPr id="4097" name="Picture 1" descr="F:\prezentacja 2026 foty\BEZ TŁA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4364" y="1"/>
            <a:ext cx="2696828" cy="38803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2996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809720" y="142852"/>
            <a:ext cx="86439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/>
              <a:t>Zestawienie zdarzeń z podziałem na interwencje zwykłe </a:t>
            </a:r>
            <a:br>
              <a:rPr lang="pl-PL" sz="2800" dirty="0"/>
            </a:br>
            <a:r>
              <a:rPr lang="pl-PL" sz="2800" dirty="0"/>
              <a:t>i pilne w latach 2023, 2024, 2025</a:t>
            </a:r>
          </a:p>
          <a:p>
            <a:endParaRPr lang="pl-PL" sz="2800" dirty="0"/>
          </a:p>
        </p:txBody>
      </p:sp>
      <p:graphicFrame>
        <p:nvGraphicFramePr>
          <p:cNvPr id="4" name="Wykres 3"/>
          <p:cNvGraphicFramePr/>
          <p:nvPr>
            <p:extLst>
              <p:ext uri="{D42A27DB-BD31-4B8C-83A1-F6EECF244321}">
                <p14:modId xmlns:p14="http://schemas.microsoft.com/office/powerpoint/2010/main" val="2619091411"/>
              </p:ext>
            </p:extLst>
          </p:nvPr>
        </p:nvGraphicFramePr>
        <p:xfrm>
          <a:off x="3024166" y="1125085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pole tekstowe 5"/>
          <p:cNvSpPr txBox="1"/>
          <p:nvPr/>
        </p:nvSpPr>
        <p:spPr>
          <a:xfrm>
            <a:off x="2024034" y="5189085"/>
            <a:ext cx="81439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/>
              <a:t>Z zestawienia wynika, iż:</a:t>
            </a:r>
          </a:p>
          <a:p>
            <a:pPr algn="just">
              <a:buFont typeface="Arial" pitchFamily="34" charset="0"/>
              <a:buChar char="•"/>
            </a:pPr>
            <a:r>
              <a:rPr lang="pl-PL" dirty="0"/>
              <a:t> w 2024 r. odnotowano wzrost o 10 interwencji zwykłych i 44 interwencji pilnych </a:t>
            </a:r>
            <a:br>
              <a:rPr lang="pl-PL" dirty="0"/>
            </a:br>
            <a:r>
              <a:rPr lang="pl-PL" dirty="0"/>
              <a:t>w stosunku do 2023 r.</a:t>
            </a:r>
          </a:p>
          <a:p>
            <a:pPr algn="just">
              <a:buFont typeface="Arial" pitchFamily="34" charset="0"/>
              <a:buChar char="•"/>
            </a:pPr>
            <a:r>
              <a:rPr lang="pl-PL" dirty="0"/>
              <a:t>W 2025 r. odnotowano spadek o 408 interwencji zwykłych i wzrost o 87 interwencji pilnych w stosunku do 2024 r.  </a:t>
            </a:r>
          </a:p>
          <a:p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3950787" y="1670699"/>
            <a:ext cx="5000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8963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5112327" y="4646123"/>
            <a:ext cx="502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970</a:t>
            </a:r>
          </a:p>
        </p:txBody>
      </p:sp>
      <p:pic>
        <p:nvPicPr>
          <p:cNvPr id="8" name="Obraz 2"/>
          <p:cNvPicPr/>
          <p:nvPr/>
        </p:nvPicPr>
        <p:blipFill>
          <a:blip r:embed="rId3" cstate="print"/>
          <a:stretch/>
        </p:blipFill>
        <p:spPr>
          <a:xfrm>
            <a:off x="248760" y="0"/>
            <a:ext cx="1608840" cy="23173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869309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2095472" y="681606"/>
            <a:ext cx="80793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/>
              <a:t>Zabezpieczenia wydarzeń na terenie powiatu brzeskiego wykonane przez funkcjonariuszy KPP Brzeg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1881158" y="2978022"/>
            <a:ext cx="84296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l-PL" dirty="0"/>
              <a:t> Zgromadzenia publiczne: 13</a:t>
            </a:r>
          </a:p>
          <a:p>
            <a:pPr>
              <a:buFont typeface="Arial" pitchFamily="34" charset="0"/>
              <a:buChar char="•"/>
            </a:pPr>
            <a:endParaRPr lang="pl-PL" dirty="0"/>
          </a:p>
          <a:p>
            <a:pPr>
              <a:buFont typeface="Arial" pitchFamily="34" charset="0"/>
              <a:buChar char="•"/>
            </a:pPr>
            <a:r>
              <a:rPr lang="pl-PL" dirty="0"/>
              <a:t> Imprezy o charakterze kulturalnym: 6</a:t>
            </a:r>
          </a:p>
          <a:p>
            <a:pPr>
              <a:buFont typeface="Arial" pitchFamily="34" charset="0"/>
              <a:buChar char="•"/>
            </a:pPr>
            <a:endParaRPr lang="pl-PL" dirty="0"/>
          </a:p>
          <a:p>
            <a:pPr>
              <a:buFont typeface="Arial" pitchFamily="34" charset="0"/>
              <a:buChar char="•"/>
            </a:pPr>
            <a:r>
              <a:rPr lang="pl-PL" dirty="0"/>
              <a:t> Imprezy sportowe w tym mecze piłki nożnej: 4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2095472" y="5528775"/>
            <a:ext cx="7929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Łącznie w zabezpieczeniach brało udział 188 funkcjonariuszy KPP w Brzegu. </a:t>
            </a:r>
          </a:p>
        </p:txBody>
      </p:sp>
      <p:pic>
        <p:nvPicPr>
          <p:cNvPr id="7" name="Obraz 2"/>
          <p:cNvPicPr/>
          <p:nvPr/>
        </p:nvPicPr>
        <p:blipFill>
          <a:blip r:embed="rId2" cstate="print"/>
          <a:stretch/>
        </p:blipFill>
        <p:spPr>
          <a:xfrm>
            <a:off x="248760" y="0"/>
            <a:ext cx="1608840" cy="23173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275550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3155125" y="758550"/>
            <a:ext cx="592935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/>
              <a:t>      </a:t>
            </a:r>
            <a:r>
              <a:rPr lang="pl-PL" sz="2800" dirty="0"/>
              <a:t>Liczba wszczętych Niebieskich Kart   </a:t>
            </a:r>
          </a:p>
          <a:p>
            <a:pPr algn="ctr"/>
            <a:r>
              <a:rPr lang="pl-PL" dirty="0"/>
              <a:t>(dane </a:t>
            </a:r>
            <a:r>
              <a:rPr lang="pl-PL" dirty="0" err="1"/>
              <a:t>SESPol</a:t>
            </a:r>
            <a:r>
              <a:rPr lang="pl-PL" dirty="0"/>
              <a:t>) 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1030238"/>
              </p:ext>
            </p:extLst>
          </p:nvPr>
        </p:nvGraphicFramePr>
        <p:xfrm>
          <a:off x="2595538" y="2881131"/>
          <a:ext cx="7048528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21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21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21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21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 rowSpan="2" gridSpan="2">
                  <a:txBody>
                    <a:bodyPr/>
                    <a:lstStyle/>
                    <a:p>
                      <a:pPr algn="ctr"/>
                      <a:endParaRPr lang="pl-PL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pl-PL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Liczba wszczętych NK </a:t>
                      </a:r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gridSpan="2" v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/>
                        <a:t>40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endParaRPr lang="pl-PL" sz="1200" dirty="0"/>
                    </a:p>
                    <a:p>
                      <a:endParaRPr lang="pl-PL" sz="1200" dirty="0"/>
                    </a:p>
                    <a:p>
                      <a:r>
                        <a:rPr lang="pl-PL" sz="1200" dirty="0"/>
                        <a:t>Płeć os. Pokrzywdzonej 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M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12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9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K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54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29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Małoletnich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pl-PL" sz="1200" dirty="0"/>
                        <a:t>Płeć sprawcy 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M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60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31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K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9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4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4" name="Obraz 2"/>
          <p:cNvPicPr/>
          <p:nvPr/>
        </p:nvPicPr>
        <p:blipFill>
          <a:blip r:embed="rId2" cstate="print"/>
          <a:stretch/>
        </p:blipFill>
        <p:spPr>
          <a:xfrm>
            <a:off x="248760" y="0"/>
            <a:ext cx="1608840" cy="23173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4213478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780571" y="-101684"/>
            <a:ext cx="4500678" cy="82528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owolny kształt 2"/>
          <p:cNvSpPr/>
          <p:nvPr/>
        </p:nvSpPr>
        <p:spPr>
          <a:xfrm>
            <a:off x="1279853" y="2981914"/>
            <a:ext cx="7772400" cy="15004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algn="ctr">
              <a:spcBef>
                <a:spcPts val="1100"/>
              </a:spcBef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l-PL" sz="2800" b="1" dirty="0">
              <a:ea typeface="Arial" pitchFamily="2"/>
              <a:cs typeface="Arial" pitchFamily="2"/>
            </a:endParaRPr>
          </a:p>
          <a:p>
            <a:pPr algn="ctr">
              <a:spcBef>
                <a:spcPts val="1100"/>
              </a:spcBef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l-PL" sz="2800" b="1" dirty="0">
              <a:ea typeface="Arial" pitchFamily="2"/>
              <a:cs typeface="Arial" pitchFamily="2"/>
            </a:endParaRPr>
          </a:p>
          <a:p>
            <a:pPr algn="ctr">
              <a:spcBef>
                <a:spcPts val="1100"/>
              </a:spcBef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l-PL" sz="2800" b="1" dirty="0">
              <a:ea typeface="Arial" pitchFamily="2"/>
              <a:cs typeface="Arial" pitchFamily="2"/>
            </a:endParaRPr>
          </a:p>
          <a:p>
            <a:pPr algn="ctr">
              <a:spcBef>
                <a:spcPts val="1100"/>
              </a:spcBef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l-PL" sz="2800" b="1" dirty="0">
              <a:ea typeface="Arial" pitchFamily="2"/>
              <a:cs typeface="Arial" pitchFamily="2"/>
            </a:endParaRPr>
          </a:p>
          <a:p>
            <a:pPr algn="ctr">
              <a:spcBef>
                <a:spcPts val="1100"/>
              </a:spcBef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l-PL" sz="2800" b="1" dirty="0">
              <a:ea typeface="Arial" pitchFamily="2"/>
              <a:cs typeface="Arial" pitchFamily="2"/>
            </a:endParaRPr>
          </a:p>
          <a:p>
            <a:pPr algn="ctr">
              <a:spcBef>
                <a:spcPts val="1100"/>
              </a:spcBef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l-PL" sz="2800" b="1" dirty="0">
              <a:ea typeface="Arial" pitchFamily="2"/>
              <a:cs typeface="Arial" pitchFamily="2"/>
            </a:endParaRPr>
          </a:p>
          <a:p>
            <a:pPr algn="ctr">
              <a:spcBef>
                <a:spcPts val="1100"/>
              </a:spcBef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l-PL" sz="2800" b="1" dirty="0">
              <a:ea typeface="Arial" pitchFamily="2"/>
              <a:cs typeface="Arial" pitchFamily="2"/>
            </a:endParaRPr>
          </a:p>
          <a:p>
            <a:pPr algn="ctr">
              <a:spcBef>
                <a:spcPts val="1100"/>
              </a:spcBef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l-PL" sz="2800" b="1" dirty="0">
              <a:ea typeface="Arial" pitchFamily="2"/>
              <a:cs typeface="Arial" pitchFamily="2"/>
            </a:endParaRPr>
          </a:p>
          <a:p>
            <a:pPr algn="ctr">
              <a:spcBef>
                <a:spcPts val="1100"/>
              </a:spcBef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l-PL" sz="2800" b="1" dirty="0">
              <a:ea typeface="Arial" pitchFamily="2"/>
              <a:cs typeface="Arial" pitchFamily="2"/>
            </a:endParaRPr>
          </a:p>
          <a:p>
            <a:pPr algn="ctr">
              <a:spcBef>
                <a:spcPts val="1100"/>
              </a:spcBef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l-PL" sz="2800" b="1" dirty="0">
              <a:ea typeface="Arial" pitchFamily="2"/>
              <a:cs typeface="Arial" pitchFamily="2"/>
            </a:endParaRPr>
          </a:p>
          <a:p>
            <a:pPr algn="ctr">
              <a:spcBef>
                <a:spcPts val="1100"/>
              </a:spcBef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sz="2800" b="1" dirty="0">
                <a:ea typeface="Arial" pitchFamily="2"/>
                <a:cs typeface="Arial" pitchFamily="2"/>
              </a:rPr>
              <a:t>WYDZIAŁ KRYMINALNY</a:t>
            </a:r>
          </a:p>
          <a:p>
            <a:pPr algn="ctr">
              <a:spcBef>
                <a:spcPts val="1100"/>
              </a:spcBef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l-PL" sz="2800" b="1" dirty="0">
              <a:ea typeface="Arial" pitchFamily="2"/>
              <a:cs typeface="Arial" pitchFamily="2"/>
            </a:endParaRPr>
          </a:p>
        </p:txBody>
      </p:sp>
      <p:pic>
        <p:nvPicPr>
          <p:cNvPr id="5" name="Obraz 2"/>
          <p:cNvPicPr/>
          <p:nvPr/>
        </p:nvPicPr>
        <p:blipFill>
          <a:blip r:embed="rId4" cstate="print"/>
          <a:stretch/>
        </p:blipFill>
        <p:spPr>
          <a:xfrm>
            <a:off x="248760" y="0"/>
            <a:ext cx="1608840" cy="23173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9664359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666844" y="420697"/>
            <a:ext cx="885831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/>
              <a:t>Liczba osób zatrzymanych i doprowadzonych </a:t>
            </a:r>
            <a:br>
              <a:rPr lang="pl-PL" sz="2800" dirty="0"/>
            </a:br>
            <a:r>
              <a:rPr lang="pl-PL" sz="2800" dirty="0"/>
              <a:t>do wytrzeźwienia </a:t>
            </a:r>
            <a:br>
              <a:rPr lang="pl-PL" sz="2800" dirty="0"/>
            </a:br>
            <a:r>
              <a:rPr lang="pl-PL" sz="2800" dirty="0"/>
              <a:t>w PDOZ KPP w Brzegu </a:t>
            </a:r>
            <a:br>
              <a:rPr lang="pl-PL" dirty="0"/>
            </a:br>
            <a:r>
              <a:rPr lang="pl-PL" sz="1600" dirty="0"/>
              <a:t>(dane </a:t>
            </a:r>
            <a:r>
              <a:rPr lang="pl-PL" dirty="0" err="1"/>
              <a:t>SESPol</a:t>
            </a:r>
            <a:r>
              <a:rPr lang="pl-PL" sz="1600" dirty="0"/>
              <a:t>) </a:t>
            </a:r>
          </a:p>
        </p:txBody>
      </p:sp>
      <p:sp>
        <p:nvSpPr>
          <p:cNvPr id="3" name="Prostokąt 2"/>
          <p:cNvSpPr/>
          <p:nvPr/>
        </p:nvSpPr>
        <p:spPr>
          <a:xfrm>
            <a:off x="1666844" y="3375217"/>
            <a:ext cx="88583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/>
              <a:t>W 2025 r. w Pomieszczeniu dla osób zatrzymanych i doprowadzanych w celu wytrzeźwienia Komendy Powiatowej Policji w Brzegu umieszczono łącznie </a:t>
            </a:r>
            <a:r>
              <a:rPr lang="pl-PL" b="1" dirty="0"/>
              <a:t>692 </a:t>
            </a:r>
            <a:r>
              <a:rPr lang="pl-PL" dirty="0"/>
              <a:t>osoby</a:t>
            </a:r>
            <a:r>
              <a:rPr lang="pl-PL" b="1" dirty="0"/>
              <a:t>,    z</a:t>
            </a:r>
            <a:r>
              <a:rPr lang="pl-PL" dirty="0"/>
              <a:t> tego 486 w celu wytrzeźwienia. </a:t>
            </a:r>
          </a:p>
        </p:txBody>
      </p:sp>
      <p:pic>
        <p:nvPicPr>
          <p:cNvPr id="4" name="Obraz 2"/>
          <p:cNvPicPr/>
          <p:nvPr/>
        </p:nvPicPr>
        <p:blipFill>
          <a:blip r:embed="rId2" cstate="print"/>
          <a:stretch/>
        </p:blipFill>
        <p:spPr>
          <a:xfrm>
            <a:off x="248760" y="0"/>
            <a:ext cx="1608840" cy="23173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9769385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935683" y="280792"/>
            <a:ext cx="90350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/>
              <a:t>W 2025 funkcjonariusze prewencji ujawnili 3286 wykroczeń, co w porównaniu do roku 2024 (2998) stanowi wzrost o 288 wykroczeń                              </a:t>
            </a:r>
            <a:br>
              <a:rPr lang="pl-PL" sz="2800" dirty="0"/>
            </a:br>
            <a:r>
              <a:rPr lang="pl-PL" dirty="0"/>
              <a:t>(dane </a:t>
            </a:r>
            <a:r>
              <a:rPr lang="pl-PL" dirty="0" err="1"/>
              <a:t>SESPol</a:t>
            </a:r>
            <a:r>
              <a:rPr lang="pl-PL" dirty="0"/>
              <a:t> III/9. z dnia 07.01.2026).</a:t>
            </a:r>
          </a:p>
          <a:p>
            <a:endParaRPr lang="pl-PL" dirty="0"/>
          </a:p>
        </p:txBody>
      </p:sp>
      <p:graphicFrame>
        <p:nvGraphicFramePr>
          <p:cNvPr id="5" name="Wykres 4"/>
          <p:cNvGraphicFramePr/>
          <p:nvPr>
            <p:extLst>
              <p:ext uri="{D42A27DB-BD31-4B8C-83A1-F6EECF244321}">
                <p14:modId xmlns:p14="http://schemas.microsoft.com/office/powerpoint/2010/main" val="3888642971"/>
              </p:ext>
            </p:extLst>
          </p:nvPr>
        </p:nvGraphicFramePr>
        <p:xfrm>
          <a:off x="1857600" y="2144684"/>
          <a:ext cx="8381804" cy="4566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pole tekstowe 5"/>
          <p:cNvSpPr txBox="1"/>
          <p:nvPr/>
        </p:nvSpPr>
        <p:spPr>
          <a:xfrm>
            <a:off x="8980259" y="2510951"/>
            <a:ext cx="857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3286</a:t>
            </a:r>
          </a:p>
        </p:txBody>
      </p:sp>
      <p:pic>
        <p:nvPicPr>
          <p:cNvPr id="7" name="Obraz 2"/>
          <p:cNvPicPr/>
          <p:nvPr/>
        </p:nvPicPr>
        <p:blipFill>
          <a:blip r:embed="rId3" cstate="print"/>
          <a:stretch/>
        </p:blipFill>
        <p:spPr>
          <a:xfrm>
            <a:off x="248760" y="0"/>
            <a:ext cx="1608840" cy="2317320"/>
          </a:xfrm>
          <a:prstGeom prst="rect">
            <a:avLst/>
          </a:prstGeom>
          <a:ln w="0">
            <a:noFill/>
          </a:ln>
        </p:spPr>
      </p:pic>
      <p:sp>
        <p:nvSpPr>
          <p:cNvPr id="8" name="pole tekstowe 7"/>
          <p:cNvSpPr txBox="1"/>
          <p:nvPr/>
        </p:nvSpPr>
        <p:spPr>
          <a:xfrm>
            <a:off x="189470" y="2537255"/>
            <a:ext cx="177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b="1" dirty="0"/>
              <a:t> </a:t>
            </a:r>
            <a:r>
              <a:rPr lang="pl-PL" sz="1400" b="1" dirty="0"/>
              <a:t>Ogółem ujawnionych wykroczeń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0" y="3286897"/>
            <a:ext cx="198531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/>
              <a:t>Liczba wykroczeń przekazanych do rozpatrywania w ramach czynności wyjaśniających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0" y="4629664"/>
            <a:ext cx="19688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/>
              <a:t>Liczba zastosowanych środków oddziaływania wychowawczego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0" y="5766487"/>
            <a:ext cx="1993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/>
              <a:t>Liczba nałożonych mandatów karnych </a:t>
            </a:r>
          </a:p>
        </p:txBody>
      </p:sp>
    </p:spTree>
    <p:extLst>
      <p:ext uri="{BB962C8B-B14F-4D97-AF65-F5344CB8AC3E}">
        <p14:creationId xmlns:p14="http://schemas.microsoft.com/office/powerpoint/2010/main" val="9797886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988315" y="342358"/>
            <a:ext cx="8286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/>
              <a:t>Służby z funkcjonariuszami straży miejskiej w brzegu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2095472" y="1071547"/>
            <a:ext cx="8072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 2025 r. brzescy funkcjonariusze Prewencji wykonali 178 wspólnych służb z funkcjonariuszami Straży Miejskiej w Brzegu.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5472" y="1785927"/>
            <a:ext cx="3427402" cy="4567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38811" y="2285993"/>
            <a:ext cx="4080703" cy="306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Obraz 2"/>
          <p:cNvPicPr/>
          <p:nvPr/>
        </p:nvPicPr>
        <p:blipFill>
          <a:blip r:embed="rId4" cstate="print"/>
          <a:stretch/>
        </p:blipFill>
        <p:spPr>
          <a:xfrm>
            <a:off x="248760" y="0"/>
            <a:ext cx="1608840" cy="23173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1914854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667108" y="687110"/>
            <a:ext cx="52864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/>
              <a:t>Profilaktyka KPP Brzeg</a:t>
            </a:r>
          </a:p>
        </p:txBody>
      </p:sp>
      <p:sp>
        <p:nvSpPr>
          <p:cNvPr id="3" name="Prostokąt 2"/>
          <p:cNvSpPr/>
          <p:nvPr/>
        </p:nvSpPr>
        <p:spPr>
          <a:xfrm>
            <a:off x="2238348" y="1285861"/>
            <a:ext cx="81439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l-PL" dirty="0"/>
          </a:p>
          <a:p>
            <a:pPr algn="just"/>
            <a:r>
              <a:rPr lang="pl-PL" dirty="0"/>
              <a:t>Policjanci z Brzegu włączyli się w realizowany przez Urząd Miasta w Brzegu „Rządowy program ograniczania przestępczości i aspołecznych zachowań razem bezpieczniej im. Władysława Stasiaka na lata 2025 - 2028”. To inwestycja  w świadomość młodych ludzi i uwrażliwianie ich na zagrożenia, a także troskę o wspólną przestrzeń publiczną. Podczas zajęć podkreśliliśmy również jak ważnym narzędziem w tworzeniu bezpiecznej przestrzeni w naszym mieście jest monitoring. </a:t>
            </a:r>
          </a:p>
          <a:p>
            <a:pPr algn="just"/>
            <a:endParaRPr lang="pl-PL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9786" y="3643314"/>
            <a:ext cx="3587296" cy="2762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53190" y="3500439"/>
            <a:ext cx="3905244" cy="2928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Obraz 2"/>
          <p:cNvPicPr/>
          <p:nvPr/>
        </p:nvPicPr>
        <p:blipFill>
          <a:blip r:embed="rId4" cstate="print"/>
          <a:stretch/>
        </p:blipFill>
        <p:spPr>
          <a:xfrm>
            <a:off x="248760" y="0"/>
            <a:ext cx="1608840" cy="23173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6663793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225668"/>
          </a:xfrm>
        </p:spPr>
        <p:txBody>
          <a:bodyPr>
            <a:noAutofit/>
          </a:bodyPr>
          <a:lstStyle/>
          <a:p>
            <a:pPr algn="just"/>
            <a:r>
              <a:rPr lang="pl-PL" sz="1800" dirty="0">
                <a:latin typeface="+mn-lt"/>
              </a:rPr>
              <a:t>Policjanci z Komendy Powiatowej Policji w Brzegu realizują program </a:t>
            </a:r>
            <a:br>
              <a:rPr lang="pl-PL" sz="1800" dirty="0">
                <a:latin typeface="+mn-lt"/>
              </a:rPr>
            </a:br>
            <a:r>
              <a:rPr lang="pl-PL" sz="1800" dirty="0">
                <a:latin typeface="+mn-lt"/>
              </a:rPr>
              <a:t>„Opolski Bezpieczny Senior”. Jego założeniem jest wypracowanie zasad </a:t>
            </a:r>
            <a:br>
              <a:rPr lang="pl-PL" sz="1800" dirty="0">
                <a:latin typeface="+mn-lt"/>
              </a:rPr>
            </a:br>
            <a:r>
              <a:rPr lang="pl-PL" sz="1800" dirty="0">
                <a:latin typeface="+mn-lt"/>
              </a:rPr>
              <a:t>bezpieczeństwa i zwiększenie świadomości seniorów na temat metod wykorzystywanych przez oszustów, a także poszerzenie wiedzy o zagrożeniach wynikających z korzystania z Internetu i bankowości elektronicznej. Liczba seniorów korzystających z nowoczesnych technologii stale rośnie, a naszym zadaniem jest zadbać o to, by z możliwych udogodnień korzystali w sposób bezpieczny.</a:t>
            </a:r>
            <a:br>
              <a:rPr lang="pl-PL" sz="1800" dirty="0">
                <a:latin typeface="+mn-lt"/>
              </a:rPr>
            </a:br>
            <a:endParaRPr lang="pl-PL" sz="1800" dirty="0">
              <a:latin typeface="+mn-lt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2597" y="2500306"/>
            <a:ext cx="3591211" cy="2833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24562" y="2500306"/>
            <a:ext cx="3887034" cy="3171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Obraz 2"/>
          <p:cNvPicPr/>
          <p:nvPr/>
        </p:nvPicPr>
        <p:blipFill>
          <a:blip r:embed="rId4" cstate="print"/>
          <a:stretch/>
        </p:blipFill>
        <p:spPr>
          <a:xfrm>
            <a:off x="248760" y="0"/>
            <a:ext cx="1608840" cy="23173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3434377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86495" y="587318"/>
            <a:ext cx="8354392" cy="1325563"/>
          </a:xfrm>
        </p:spPr>
        <p:txBody>
          <a:bodyPr>
            <a:normAutofit/>
          </a:bodyPr>
          <a:lstStyle/>
          <a:p>
            <a:pPr algn="ctr"/>
            <a:r>
              <a:rPr lang="pl-PL" sz="2800" dirty="0">
                <a:latin typeface="+mn-lt"/>
              </a:rPr>
              <a:t>W 2025 r. funkcjonariusze prewencji prowadzili również zajęcia dla przedszkolaków.</a:t>
            </a:r>
            <a:br>
              <a:rPr lang="pl-PL" sz="2800" dirty="0">
                <a:latin typeface="+mn-lt"/>
              </a:rPr>
            </a:br>
            <a:endParaRPr lang="pl-PL" sz="28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9721" y="2714621"/>
            <a:ext cx="4193839" cy="3090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2714620"/>
            <a:ext cx="4344886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Obraz 2"/>
          <p:cNvPicPr/>
          <p:nvPr/>
        </p:nvPicPr>
        <p:blipFill>
          <a:blip r:embed="rId4" cstate="print"/>
          <a:stretch/>
        </p:blipFill>
        <p:spPr>
          <a:xfrm>
            <a:off x="248760" y="0"/>
            <a:ext cx="1608840" cy="23173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8201808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1809720" y="716430"/>
            <a:ext cx="857256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/>
              <a:t>TOR 2025 </a:t>
            </a:r>
          </a:p>
          <a:p>
            <a:pPr algn="ctr"/>
            <a:endParaRPr lang="pl-PL" sz="2400" dirty="0"/>
          </a:p>
          <a:p>
            <a:pPr algn="just"/>
            <a:r>
              <a:rPr lang="pl-PL" dirty="0"/>
              <a:t>Od 21 listopada 2025 r. brzescy funkcjonariusze biorą czynny udział w operacji „TOR” celem zapobiegania atakom dywersji w infrastrukturze kolejowej. Służby w ramach operacji są pełnione wspólnie z żołnierzami Wojsk Obrony Terytorialnej oraz pracownikami Straży Ochrony Kolei. 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1158" y="3110512"/>
            <a:ext cx="400052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7438" y="3368207"/>
            <a:ext cx="4071966" cy="305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Obraz 2"/>
          <p:cNvPicPr/>
          <p:nvPr/>
        </p:nvPicPr>
        <p:blipFill>
          <a:blip r:embed="rId4" cstate="print"/>
          <a:stretch/>
        </p:blipFill>
        <p:spPr>
          <a:xfrm>
            <a:off x="248760" y="0"/>
            <a:ext cx="1608840" cy="23173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5975917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954413" y="281497"/>
            <a:ext cx="87154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/>
              <a:t>We wrześniu 2025 r. na terenie </a:t>
            </a:r>
            <a:r>
              <a:rPr lang="pl-PL" dirty="0" err="1"/>
              <a:t>Stobrawskiego</a:t>
            </a:r>
            <a:r>
              <a:rPr lang="pl-PL" dirty="0"/>
              <a:t> Parku Krajobrazowego, przy miejscowości Śmiechowice odbyły się ćwiczenia sztabowe dotyczące poszukiwania osoby zaginionej. </a:t>
            </a:r>
            <a:br>
              <a:rPr lang="pl-PL" dirty="0"/>
            </a:br>
            <a:r>
              <a:rPr lang="pl-PL" dirty="0"/>
              <a:t>W ćwiczeniach, poza funkcjonariuszami KPP w Brzegu udział brali: Żołnierze Wojsk Obrony Terytorialnej, Straż Leśna, Strażacy OSP w tym grupa poszukiwawczo-ratownicza OSP Skarbimierz, Policyjna grupa poszukiwawcza z SPPP w Opolu wraz z dronem, psy tropiące oraz samorząd lokalny. W sumie w działaniach brało udział blisko 100 osób. 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9721" y="2786058"/>
            <a:ext cx="3879187" cy="2509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3125" y="2786059"/>
            <a:ext cx="4389131" cy="251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Obraz 2"/>
          <p:cNvPicPr/>
          <p:nvPr/>
        </p:nvPicPr>
        <p:blipFill>
          <a:blip r:embed="rId4" cstate="print"/>
          <a:stretch/>
        </p:blipFill>
        <p:spPr>
          <a:xfrm>
            <a:off x="248760" y="0"/>
            <a:ext cx="1608840" cy="23173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40857850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952728" y="357167"/>
            <a:ext cx="66437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/>
              <a:t>Wspólne patrole ze strażą rybacką i leśną</a:t>
            </a:r>
          </a:p>
        </p:txBody>
      </p:sp>
      <p:sp>
        <p:nvSpPr>
          <p:cNvPr id="3" name="Prostokąt 2"/>
          <p:cNvSpPr/>
          <p:nvPr/>
        </p:nvSpPr>
        <p:spPr>
          <a:xfrm>
            <a:off x="1952596" y="1049381"/>
            <a:ext cx="864399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/>
              <a:t>Dzielnicowi z Posterunku Policji w Skarbimierzu-Osiedle oraz dzielnicowy z rewiru dzielnicowych KPP Brzeg wspólnie z wolontariuszami ze Społecznej Straży Rybackiej </a:t>
            </a:r>
            <a:br>
              <a:rPr lang="pl-PL" dirty="0"/>
            </a:br>
            <a:r>
              <a:rPr lang="pl-PL" dirty="0"/>
              <a:t>i funkcjonariuszami Straży Leśnej patrolowali rejon zbiorników wodnych znajdujących się </a:t>
            </a:r>
            <a:br>
              <a:rPr lang="pl-PL" dirty="0"/>
            </a:br>
            <a:r>
              <a:rPr lang="pl-PL" dirty="0"/>
              <a:t>w gminie. Poprawa bezpieczeństwa i niedopuszczenie do łamania prawa nad wodą, </a:t>
            </a:r>
            <a:br>
              <a:rPr lang="pl-PL" dirty="0"/>
            </a:br>
            <a:r>
              <a:rPr lang="pl-PL" dirty="0"/>
              <a:t>to jeden z celów działań mundurowych</a:t>
            </a:r>
            <a:r>
              <a:rPr lang="pl-PL" b="1" dirty="0"/>
              <a:t>.</a:t>
            </a:r>
          </a:p>
          <a:p>
            <a:pPr algn="just"/>
            <a:r>
              <a:rPr lang="pl-PL" dirty="0"/>
              <a:t>Mundurowi patrolowali okoliczne zbiorniki wodne, sprawdzali czy osoby wędkujące posiadają odpowiednie zezwolenia i karty wędkarskie, a nieletni przebywają pod opieką dorosłych. </a:t>
            </a:r>
          </a:p>
          <a:p>
            <a:pPr algn="just"/>
            <a:r>
              <a:rPr lang="pl-PL" dirty="0"/>
              <a:t>W ramach wspólnych działań funkcjonariusze przestrzegali przed rozpalaniem ognia                     w miejscach niedozwolonych, a także wypalaniem traw i ugorów. Kontrolowali również rejon lasów pod kątem ujawnienia zwłok zwierząt zarażonych ASF. 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7724" y="4495891"/>
            <a:ext cx="3048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1752" y="4495891"/>
            <a:ext cx="3214710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Obraz 2"/>
          <p:cNvPicPr/>
          <p:nvPr/>
        </p:nvPicPr>
        <p:blipFill>
          <a:blip r:embed="rId4" cstate="print"/>
          <a:stretch/>
        </p:blipFill>
        <p:spPr>
          <a:xfrm>
            <a:off x="248760" y="0"/>
            <a:ext cx="1608840" cy="23173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9950916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024034" y="835494"/>
            <a:ext cx="80724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Od Lipca 2025 r. w szeregach brzeskiej Policji służy Lara – Owczarek Holenderski, którego przewodnikiem jest sierż. Karol Łodziński. 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3470" y="2664355"/>
            <a:ext cx="4214842" cy="2979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78062" y="2664355"/>
            <a:ext cx="4561266" cy="32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Obraz 2"/>
          <p:cNvPicPr/>
          <p:nvPr/>
        </p:nvPicPr>
        <p:blipFill>
          <a:blip r:embed="rId4" cstate="print"/>
          <a:stretch/>
        </p:blipFill>
        <p:spPr>
          <a:xfrm>
            <a:off x="248760" y="0"/>
            <a:ext cx="1608840" cy="23173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956586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Wykres 1"/>
          <p:cNvGraphicFramePr/>
          <p:nvPr/>
        </p:nvGraphicFramePr>
        <p:xfrm>
          <a:off x="2027999" y="1152000"/>
          <a:ext cx="8424000" cy="532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Dowolny kształt 2"/>
          <p:cNvSpPr/>
          <p:nvPr/>
        </p:nvSpPr>
        <p:spPr>
          <a:xfrm>
            <a:off x="1962531" y="318043"/>
            <a:ext cx="8427960" cy="95628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algn="ctr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sz="2800" dirty="0">
                <a:ea typeface="Arial" pitchFamily="2"/>
                <a:cs typeface="Arial" pitchFamily="2"/>
              </a:rPr>
              <a:t>Postępowania wszczęte</a:t>
            </a:r>
          </a:p>
          <a:p>
            <a:pPr algn="ctr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l-PL" sz="2800" dirty="0">
              <a:ea typeface="Microsoft YaHei" pitchFamily="2"/>
              <a:cs typeface="Microsoft YaHei" pitchFamily="2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6072640" y="6387087"/>
            <a:ext cx="694719" cy="36787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algn="ctr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b="1" dirty="0"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>2024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3804641" y="6387087"/>
            <a:ext cx="694719" cy="36787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algn="ctr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b="1"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>2023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8326829" y="6387087"/>
            <a:ext cx="694719" cy="36787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algn="ctr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b="1" dirty="0"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>2025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3833494" y="1752550"/>
            <a:ext cx="637011" cy="337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algn="ctr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600"/>
            </a:pPr>
            <a:r>
              <a:rPr lang="pl-PL" sz="1600" b="1" dirty="0"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>1592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6101493" y="3816000"/>
            <a:ext cx="637011" cy="337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algn="ctr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600"/>
            </a:pPr>
            <a:r>
              <a:rPr lang="pl-PL" sz="1600" b="1" dirty="0"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>1547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8355682" y="1415450"/>
            <a:ext cx="637011" cy="337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algn="ctr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600"/>
            </a:pPr>
            <a:r>
              <a:rPr lang="pl-PL" sz="1600" b="1" dirty="0"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>1602</a:t>
            </a:r>
          </a:p>
        </p:txBody>
      </p:sp>
      <p:pic>
        <p:nvPicPr>
          <p:cNvPr id="10" name="Obraz 2"/>
          <p:cNvPicPr/>
          <p:nvPr/>
        </p:nvPicPr>
        <p:blipFill>
          <a:blip r:embed="rId4" cstate="print"/>
          <a:stretch/>
        </p:blipFill>
        <p:spPr>
          <a:xfrm>
            <a:off x="248760" y="0"/>
            <a:ext cx="1608840" cy="23173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8814953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952596" y="696995"/>
            <a:ext cx="8215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/>
              <a:t>Brzeska drużyna rowerowa dba o bezpieczeństwo na miejskich skwerach i parkach. Docierają tam gdzie radiowóz nie może wjechać, a patrol pieszy pojawi się później.</a:t>
            </a:r>
          </a:p>
          <a:p>
            <a:endParaRPr lang="pl-PL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4036" y="2554073"/>
            <a:ext cx="4286245" cy="321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0689" y="2711234"/>
            <a:ext cx="4264328" cy="305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Obraz 2"/>
          <p:cNvPicPr/>
          <p:nvPr/>
        </p:nvPicPr>
        <p:blipFill>
          <a:blip r:embed="rId4" cstate="print"/>
          <a:stretch/>
        </p:blipFill>
        <p:spPr>
          <a:xfrm>
            <a:off x="248760" y="0"/>
            <a:ext cx="1608840" cy="23173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1384362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52596" y="4071942"/>
            <a:ext cx="8229600" cy="1500198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+mn-lt"/>
                <a:cs typeface="Times New Roman" panose="02020603050405020304" pitchFamily="18" charset="0"/>
              </a:rPr>
              <a:t>WYDZIAŁ RUCHU DROGOWEGO</a:t>
            </a:r>
          </a:p>
        </p:txBody>
      </p:sp>
      <p:pic>
        <p:nvPicPr>
          <p:cNvPr id="4097" name="Picture 1" descr="F:\prezentacja 2026 foty\BEZ TŁA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4364" y="1"/>
            <a:ext cx="2696828" cy="38803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75231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04" name="Wykres 5"/>
          <p:cNvGraphicFramePr>
            <a:graphicFrameLocks/>
          </p:cNvGraphicFramePr>
          <p:nvPr/>
        </p:nvGraphicFramePr>
        <p:xfrm>
          <a:off x="1639888" y="1981200"/>
          <a:ext cx="9028112" cy="3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5" name="Wykres" r:id="rId2" imgW="8801193" imgH="3124170" progId="Excel.Chart.8">
                  <p:embed/>
                </p:oleObj>
              </mc:Choice>
              <mc:Fallback>
                <p:oleObj name="Wykres" r:id="rId2" imgW="8801193" imgH="3124170" progId="Excel.Chart.8">
                  <p:embed/>
                  <p:pic>
                    <p:nvPicPr>
                      <p:cNvPr id="0" name="Picture 91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9888" y="1981200"/>
                        <a:ext cx="9028112" cy="381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7" name="Rectangle 2"/>
          <p:cNvSpPr>
            <a:spLocks noChangeArrowheads="1"/>
          </p:cNvSpPr>
          <p:nvPr/>
        </p:nvSpPr>
        <p:spPr bwMode="auto">
          <a:xfrm>
            <a:off x="1828800" y="450056"/>
            <a:ext cx="8839201" cy="1081088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lang="pl-PL" altLang="pl-PL" sz="2800" dirty="0">
                <a:latin typeface="+mn-lt"/>
                <a:cs typeface="Times New Roman" panose="02020603050405020304" pitchFamily="18" charset="0"/>
              </a:rPr>
              <a:t>Wypadki drogowe oraz ich skutki zaistniałe w okresie </a:t>
            </a:r>
            <a:br>
              <a:rPr lang="pl-PL" altLang="pl-PL" sz="2800" dirty="0">
                <a:latin typeface="+mn-lt"/>
                <a:cs typeface="Times New Roman" panose="02020603050405020304" pitchFamily="18" charset="0"/>
              </a:rPr>
            </a:br>
            <a:r>
              <a:rPr lang="pl-PL" altLang="pl-PL" sz="2800" dirty="0">
                <a:latin typeface="+mn-lt"/>
                <a:cs typeface="Times New Roman" panose="02020603050405020304" pitchFamily="18" charset="0"/>
              </a:rPr>
              <a:t>styczeń - grudzień w latach 2023 / 2024 / 2025</a:t>
            </a:r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auto">
          <a:xfrm>
            <a:off x="1828800" y="6477001"/>
            <a:ext cx="4800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l-PL" altLang="pl-PL" sz="1000">
                <a:latin typeface="Times New Roman" panose="02020603050405020304" pitchFamily="18" charset="0"/>
              </a:rPr>
              <a:t>Dane z systemu SEWIK na dzień 20-01-2025 r. </a:t>
            </a:r>
          </a:p>
        </p:txBody>
      </p:sp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2498726" y="6132513"/>
            <a:ext cx="32924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pl-PL" altLang="pl-PL"/>
          </a:p>
        </p:txBody>
      </p:sp>
      <p:pic>
        <p:nvPicPr>
          <p:cNvPr id="11" name="Obraz 2"/>
          <p:cNvPicPr/>
          <p:nvPr/>
        </p:nvPicPr>
        <p:blipFill>
          <a:blip r:embed="rId4" cstate="print"/>
          <a:stretch/>
        </p:blipFill>
        <p:spPr>
          <a:xfrm>
            <a:off x="248760" y="0"/>
            <a:ext cx="1608840" cy="23173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3170556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524001" y="1646239"/>
          <a:ext cx="9159875" cy="509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9" name="Wykres" r:id="rId2" imgW="5495986" imgH="3057480" progId="Excel.Chart.8">
                  <p:embed/>
                </p:oleObj>
              </mc:Choice>
              <mc:Fallback>
                <p:oleObj name="Wykres" r:id="rId2" imgW="5495986" imgH="3057480" progId="Excel.Chart.8">
                  <p:embed/>
                  <p:pic>
                    <p:nvPicPr>
                      <p:cNvPr id="0" name="Picture 9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1" y="1646239"/>
                        <a:ext cx="9159875" cy="5095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3" name="Rectangle 2"/>
          <p:cNvSpPr>
            <a:spLocks noChangeArrowheads="1"/>
          </p:cNvSpPr>
          <p:nvPr/>
        </p:nvSpPr>
        <p:spPr bwMode="auto">
          <a:xfrm>
            <a:off x="1986116" y="449264"/>
            <a:ext cx="8681885" cy="1081088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lang="pl-PL" altLang="pl-PL" sz="2800" dirty="0">
                <a:latin typeface="+mn-lt"/>
                <a:cs typeface="Times New Roman" panose="02020603050405020304" pitchFamily="18" charset="0"/>
              </a:rPr>
              <a:t>Wypadki drogowe ze skutkiem śmiertelnym zaistniałe </a:t>
            </a:r>
            <a:br>
              <a:rPr lang="pl-PL" altLang="pl-PL" sz="2800" dirty="0">
                <a:latin typeface="+mn-lt"/>
                <a:cs typeface="Times New Roman" panose="02020603050405020304" pitchFamily="18" charset="0"/>
              </a:rPr>
            </a:br>
            <a:r>
              <a:rPr lang="pl-PL" altLang="pl-PL" sz="2800" dirty="0">
                <a:latin typeface="+mn-lt"/>
                <a:cs typeface="Times New Roman" panose="02020603050405020304" pitchFamily="18" charset="0"/>
              </a:rPr>
              <a:t>w okresie styczeń - grudzień w latach 2024 / 2025</a:t>
            </a: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1752600" y="6613526"/>
            <a:ext cx="4800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l-PL" altLang="pl-PL" sz="1000">
                <a:latin typeface="Times New Roman" panose="02020603050405020304" pitchFamily="18" charset="0"/>
              </a:rPr>
              <a:t>Dane z systemu SEWIK na dzień 20-01-2025 r. </a:t>
            </a:r>
          </a:p>
        </p:txBody>
      </p:sp>
      <p:pic>
        <p:nvPicPr>
          <p:cNvPr id="6" name="Obraz 2"/>
          <p:cNvPicPr/>
          <p:nvPr/>
        </p:nvPicPr>
        <p:blipFill>
          <a:blip r:embed="rId4" cstate="print"/>
          <a:stretch/>
        </p:blipFill>
        <p:spPr>
          <a:xfrm>
            <a:off x="248760" y="0"/>
            <a:ext cx="1608840" cy="23173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6917856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4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1755776" y="2060575"/>
          <a:ext cx="8702675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3" name="Wykres" r:id="rId2" imgW="7305749" imgH="3581280" progId="Excel.Chart.8">
                  <p:embed/>
                </p:oleObj>
              </mc:Choice>
              <mc:Fallback>
                <p:oleObj name="Wykres" r:id="rId2" imgW="7305749" imgH="3581280" progId="Excel.Chart.8">
                  <p:embed/>
                  <p:pic>
                    <p:nvPicPr>
                      <p:cNvPr id="0" name="Picture 9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5776" y="2060575"/>
                        <a:ext cx="8702675" cy="426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0" name="Rectangle 2"/>
          <p:cNvSpPr>
            <a:spLocks noChangeArrowheads="1"/>
          </p:cNvSpPr>
          <p:nvPr/>
        </p:nvSpPr>
        <p:spPr bwMode="auto">
          <a:xfrm>
            <a:off x="2005781" y="478043"/>
            <a:ext cx="8463690" cy="1081088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lang="pl-PL" altLang="pl-PL" sz="2800" dirty="0">
                <a:latin typeface="+mn-lt"/>
                <a:cs typeface="Times New Roman" panose="02020603050405020304" pitchFamily="18" charset="0"/>
              </a:rPr>
              <a:t>Wypadki drogowe według miejsca zaistnienia zaistniałe </a:t>
            </a:r>
            <a:br>
              <a:rPr lang="pl-PL" altLang="pl-PL" sz="2800" dirty="0">
                <a:latin typeface="+mn-lt"/>
                <a:cs typeface="Times New Roman" panose="02020603050405020304" pitchFamily="18" charset="0"/>
              </a:rPr>
            </a:br>
            <a:r>
              <a:rPr lang="pl-PL" altLang="pl-PL" sz="2800" dirty="0">
                <a:latin typeface="+mn-lt"/>
                <a:cs typeface="Times New Roman" panose="02020603050405020304" pitchFamily="18" charset="0"/>
              </a:rPr>
              <a:t>w okresie styczeń - grudzień w latach 2023 / 2024 / 2025</a:t>
            </a:r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1828800" y="6477001"/>
            <a:ext cx="4800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l-PL" altLang="pl-PL" sz="1000">
                <a:latin typeface="Times New Roman" panose="02020603050405020304" pitchFamily="18" charset="0"/>
              </a:rPr>
              <a:t>Dane z systemu SEWIK na dzień 20-01-2025 r. </a:t>
            </a:r>
          </a:p>
        </p:txBody>
      </p:sp>
      <p:pic>
        <p:nvPicPr>
          <p:cNvPr id="10" name="Obraz 2"/>
          <p:cNvPicPr/>
          <p:nvPr/>
        </p:nvPicPr>
        <p:blipFill>
          <a:blip r:embed="rId4" cstate="print"/>
          <a:stretch/>
        </p:blipFill>
        <p:spPr>
          <a:xfrm>
            <a:off x="248760" y="0"/>
            <a:ext cx="1608840" cy="23173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0520779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4" name="Object 6"/>
          <p:cNvGraphicFramePr>
            <a:graphicFrameLocks noGrp="1" noChangeAspect="1"/>
          </p:cNvGraphicFramePr>
          <p:nvPr>
            <p:ph/>
          </p:nvPr>
        </p:nvGraphicFramePr>
        <p:xfrm>
          <a:off x="1492251" y="1604963"/>
          <a:ext cx="9186863" cy="483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7" name="Wykres" r:id="rId2" imgW="5238645" imgH="2762370" progId="Excel.Chart.8">
                  <p:embed/>
                </p:oleObj>
              </mc:Choice>
              <mc:Fallback>
                <p:oleObj name="Wykres" r:id="rId2" imgW="5238645" imgH="2762370" progId="Excel.Chart.8">
                  <p:embed/>
                  <p:pic>
                    <p:nvPicPr>
                      <p:cNvPr id="0" name="Picture 9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2251" y="1604963"/>
                        <a:ext cx="9186863" cy="483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1828800" y="6477001"/>
            <a:ext cx="4800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l-PL" altLang="pl-PL" sz="1000">
                <a:latin typeface="Times New Roman" panose="02020603050405020304" pitchFamily="18" charset="0"/>
              </a:rPr>
              <a:t>Dane z systemu SEWIK na dzień 20-01-2025 r. </a:t>
            </a:r>
          </a:p>
        </p:txBody>
      </p:sp>
      <p:sp>
        <p:nvSpPr>
          <p:cNvPr id="7178" name="Rectangle 2"/>
          <p:cNvSpPr>
            <a:spLocks noChangeArrowheads="1"/>
          </p:cNvSpPr>
          <p:nvPr/>
        </p:nvSpPr>
        <p:spPr bwMode="auto">
          <a:xfrm>
            <a:off x="1492251" y="490537"/>
            <a:ext cx="9667362" cy="1081088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lang="pl-PL" altLang="pl-PL" sz="2800" dirty="0">
                <a:latin typeface="+mn-lt"/>
                <a:cs typeface="Times New Roman" panose="02020603050405020304" pitchFamily="18" charset="0"/>
              </a:rPr>
              <a:t>Zabici w wypadkach drogowych według miejsca, zaistniałe </a:t>
            </a:r>
            <a:br>
              <a:rPr lang="pl-PL" altLang="pl-PL" sz="2800" dirty="0">
                <a:latin typeface="+mn-lt"/>
                <a:cs typeface="Times New Roman" panose="02020603050405020304" pitchFamily="18" charset="0"/>
              </a:rPr>
            </a:br>
            <a:r>
              <a:rPr lang="pl-PL" altLang="pl-PL" sz="2800" dirty="0">
                <a:latin typeface="+mn-lt"/>
                <a:cs typeface="Times New Roman" panose="02020603050405020304" pitchFamily="18" charset="0"/>
              </a:rPr>
              <a:t>w okresie styczeń - grudzień w latach 2023 / 2024 / 2025</a:t>
            </a:r>
          </a:p>
        </p:txBody>
      </p:sp>
      <p:pic>
        <p:nvPicPr>
          <p:cNvPr id="8" name="Obraz 2"/>
          <p:cNvPicPr/>
          <p:nvPr/>
        </p:nvPicPr>
        <p:blipFill>
          <a:blip r:embed="rId4" cstate="print"/>
          <a:stretch/>
        </p:blipFill>
        <p:spPr>
          <a:xfrm>
            <a:off x="248760" y="0"/>
            <a:ext cx="1608840" cy="23173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7938950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ChangeArrowheads="1"/>
          </p:cNvSpPr>
          <p:nvPr/>
        </p:nvSpPr>
        <p:spPr bwMode="auto">
          <a:xfrm>
            <a:off x="1857600" y="439737"/>
            <a:ext cx="8993188" cy="1081088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lang="pl-PL" altLang="pl-PL" sz="2800" dirty="0">
                <a:latin typeface="+mn-lt"/>
                <a:cs typeface="Times New Roman" panose="02020603050405020304" pitchFamily="18" charset="0"/>
              </a:rPr>
              <a:t>Ranni w wypadkach drogowych według miejsca zaistnienia </a:t>
            </a:r>
            <a:br>
              <a:rPr lang="pl-PL" altLang="pl-PL" sz="2800" dirty="0">
                <a:latin typeface="+mn-lt"/>
                <a:cs typeface="Times New Roman" panose="02020603050405020304" pitchFamily="18" charset="0"/>
              </a:rPr>
            </a:br>
            <a:r>
              <a:rPr lang="pl-PL" altLang="pl-PL" sz="2800" dirty="0">
                <a:latin typeface="+mn-lt"/>
                <a:cs typeface="Times New Roman" panose="02020603050405020304" pitchFamily="18" charset="0"/>
              </a:rPr>
              <a:t>w okresie styczeń - grudzień w latach 2023 / 2024 / 2025</a:t>
            </a:r>
          </a:p>
        </p:txBody>
      </p:sp>
      <p:graphicFrame>
        <p:nvGraphicFramePr>
          <p:cNvPr id="9224" name="Object 8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2452429857"/>
              </p:ext>
            </p:extLst>
          </p:nvPr>
        </p:nvGraphicFramePr>
        <p:xfrm>
          <a:off x="1857600" y="1520825"/>
          <a:ext cx="8993188" cy="482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1" name="Wykres" r:id="rId2" imgW="4914875" imgH="2638440" progId="Excel.Chart.8">
                  <p:embed/>
                </p:oleObj>
              </mc:Choice>
              <mc:Fallback>
                <p:oleObj name="Wykres" r:id="rId2" imgW="4914875" imgH="2638440" progId="Excel.Chart.8">
                  <p:embed/>
                  <p:pic>
                    <p:nvPicPr>
                      <p:cNvPr id="0" name="Picture 9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600" y="1520825"/>
                        <a:ext cx="8993188" cy="4827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1828800" y="6477001"/>
            <a:ext cx="4800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l-PL" altLang="pl-PL" sz="1000">
                <a:latin typeface="Times New Roman" panose="02020603050405020304" pitchFamily="18" charset="0"/>
              </a:rPr>
              <a:t>Dane z systemu SEWIK na dzień 20-01-2025 r. </a:t>
            </a:r>
          </a:p>
        </p:txBody>
      </p:sp>
      <p:pic>
        <p:nvPicPr>
          <p:cNvPr id="8" name="Obraz 2"/>
          <p:cNvPicPr/>
          <p:nvPr/>
        </p:nvPicPr>
        <p:blipFill>
          <a:blip r:embed="rId4" cstate="print"/>
          <a:stretch/>
        </p:blipFill>
        <p:spPr>
          <a:xfrm>
            <a:off x="248760" y="0"/>
            <a:ext cx="1608840" cy="23173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0357688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2"/>
          <p:cNvSpPr>
            <a:spLocks noChangeArrowheads="1"/>
          </p:cNvSpPr>
          <p:nvPr/>
        </p:nvSpPr>
        <p:spPr bwMode="auto">
          <a:xfrm>
            <a:off x="1857600" y="442911"/>
            <a:ext cx="8810401" cy="1081088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lang="pl-PL" altLang="pl-PL" sz="2800" dirty="0">
                <a:latin typeface="+mn-lt"/>
                <a:cs typeface="Times New Roman" panose="02020603050405020304" pitchFamily="18" charset="0"/>
              </a:rPr>
              <a:t>Kolizje drogowe według miejsca zaistniałe </a:t>
            </a:r>
            <a:br>
              <a:rPr lang="pl-PL" altLang="pl-PL" sz="2800" dirty="0">
                <a:latin typeface="+mn-lt"/>
                <a:cs typeface="Times New Roman" panose="02020603050405020304" pitchFamily="18" charset="0"/>
              </a:rPr>
            </a:br>
            <a:r>
              <a:rPr lang="pl-PL" altLang="pl-PL" sz="2800" dirty="0">
                <a:latin typeface="+mn-lt"/>
                <a:cs typeface="Times New Roman" panose="02020603050405020304" pitchFamily="18" charset="0"/>
              </a:rPr>
              <a:t>w okresie styczeń - grudzień w latach 2023 / 2024 / 2025</a:t>
            </a:r>
          </a:p>
        </p:txBody>
      </p:sp>
      <p:graphicFrame>
        <p:nvGraphicFramePr>
          <p:cNvPr id="10246" name="Object 6"/>
          <p:cNvGraphicFramePr>
            <a:graphicFrameLocks noGrp="1" noChangeAspect="1"/>
          </p:cNvGraphicFramePr>
          <p:nvPr>
            <p:ph/>
          </p:nvPr>
        </p:nvGraphicFramePr>
        <p:xfrm>
          <a:off x="1676400" y="1828800"/>
          <a:ext cx="8839200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5" name="Wykres" r:id="rId2" imgW="5962604" imgH="2743200" progId="Excel.Chart.8">
                  <p:embed/>
                </p:oleObj>
              </mc:Choice>
              <mc:Fallback>
                <p:oleObj name="Wykres" r:id="rId2" imgW="5962604" imgH="2743200" progId="Excel.Chart.8">
                  <p:embed/>
                  <p:pic>
                    <p:nvPicPr>
                      <p:cNvPr id="0" name="Picture 9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828800"/>
                        <a:ext cx="8839200" cy="426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676400" y="6400801"/>
            <a:ext cx="4800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l-PL" altLang="pl-PL" sz="1000">
                <a:latin typeface="Times New Roman" panose="02020603050405020304" pitchFamily="18" charset="0"/>
              </a:rPr>
              <a:t>Dane z systemu SEWIK na dzień 20-01-2025 r. </a:t>
            </a:r>
          </a:p>
        </p:txBody>
      </p:sp>
      <p:pic>
        <p:nvPicPr>
          <p:cNvPr id="8" name="Obraz 2"/>
          <p:cNvPicPr/>
          <p:nvPr/>
        </p:nvPicPr>
        <p:blipFill>
          <a:blip r:embed="rId4" cstate="print"/>
          <a:stretch/>
        </p:blipFill>
        <p:spPr>
          <a:xfrm>
            <a:off x="248760" y="0"/>
            <a:ext cx="1608840" cy="23173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5027748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905000" y="1600200"/>
          <a:ext cx="8648700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9" name="Wykres" r:id="rId2" imgW="8477153" imgH="4895910" progId="Excel.Chart.8">
                  <p:embed/>
                </p:oleObj>
              </mc:Choice>
              <mc:Fallback>
                <p:oleObj name="Wykres" r:id="rId2" imgW="8477153" imgH="4895910" progId="Excel.Chart.8">
                  <p:embed/>
                  <p:pic>
                    <p:nvPicPr>
                      <p:cNvPr id="0" name="Picture 9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1600200"/>
                        <a:ext cx="8648700" cy="4876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9" name="Rectangle 2"/>
          <p:cNvSpPr>
            <a:spLocks noChangeArrowheads="1"/>
          </p:cNvSpPr>
          <p:nvPr/>
        </p:nvSpPr>
        <p:spPr bwMode="auto">
          <a:xfrm>
            <a:off x="1905000" y="422787"/>
            <a:ext cx="8763001" cy="1081088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lang="pl-PL" altLang="pl-PL" sz="2800" dirty="0">
                <a:latin typeface="+mn-lt"/>
                <a:cs typeface="Times New Roman" panose="02020603050405020304" pitchFamily="18" charset="0"/>
              </a:rPr>
              <a:t>Przyczyny zdarzeń drogowych zaistniałych </a:t>
            </a:r>
            <a:br>
              <a:rPr lang="pl-PL" altLang="pl-PL" sz="2800" dirty="0">
                <a:latin typeface="+mn-lt"/>
                <a:cs typeface="Times New Roman" panose="02020603050405020304" pitchFamily="18" charset="0"/>
              </a:rPr>
            </a:br>
            <a:r>
              <a:rPr lang="pl-PL" altLang="pl-PL" sz="2800" dirty="0">
                <a:latin typeface="+mn-lt"/>
                <a:cs typeface="Times New Roman" panose="02020603050405020304" pitchFamily="18" charset="0"/>
              </a:rPr>
              <a:t>w okresie styczeń - grudzień w latach 2023 / 2024 / 2025</a:t>
            </a: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1676400" y="6400801"/>
            <a:ext cx="4800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l-PL" altLang="pl-PL" sz="1000">
                <a:latin typeface="Times New Roman" panose="02020603050405020304" pitchFamily="18" charset="0"/>
              </a:rPr>
              <a:t>Dane z systemu SEWIK na dzień 20-01-2025 r. </a:t>
            </a:r>
          </a:p>
        </p:txBody>
      </p:sp>
      <p:pic>
        <p:nvPicPr>
          <p:cNvPr id="8" name="Obraz 2"/>
          <p:cNvPicPr/>
          <p:nvPr/>
        </p:nvPicPr>
        <p:blipFill>
          <a:blip r:embed="rId4" cstate="print"/>
          <a:stretch/>
        </p:blipFill>
        <p:spPr>
          <a:xfrm>
            <a:off x="248760" y="0"/>
            <a:ext cx="1608840" cy="23173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3061515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7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752600" y="1447800"/>
          <a:ext cx="8915400" cy="5113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3" name="Wykres" r:id="rId2" imgW="6896108" imgH="4162320" progId="Excel.Chart.8">
                  <p:embed/>
                </p:oleObj>
              </mc:Choice>
              <mc:Fallback>
                <p:oleObj name="Wykres" r:id="rId2" imgW="6896108" imgH="4162320" progId="Excel.Chart.8">
                  <p:embed/>
                  <p:pic>
                    <p:nvPicPr>
                      <p:cNvPr id="0" name="Picture 9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447800"/>
                        <a:ext cx="8915400" cy="5113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1" name="Rectangle 2"/>
          <p:cNvSpPr>
            <a:spLocks noChangeArrowheads="1"/>
          </p:cNvSpPr>
          <p:nvPr/>
        </p:nvSpPr>
        <p:spPr bwMode="auto">
          <a:xfrm>
            <a:off x="1857600" y="366712"/>
            <a:ext cx="8810401" cy="1081088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lang="pl-PL" altLang="pl-PL" sz="2800" dirty="0">
                <a:latin typeface="+mn-lt"/>
                <a:cs typeface="Times New Roman" panose="02020603050405020304" pitchFamily="18" charset="0"/>
              </a:rPr>
              <a:t>Efekty pracy policjantów ruchu drogowego w roku 2025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1676400" y="6613526"/>
            <a:ext cx="4800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l-PL" altLang="pl-PL" sz="1000">
                <a:latin typeface="Times New Roman" panose="02020603050405020304" pitchFamily="18" charset="0"/>
              </a:rPr>
              <a:t>Dane z systemu SESPOL na dzień 20-01-2025 r. </a:t>
            </a:r>
          </a:p>
        </p:txBody>
      </p:sp>
      <p:pic>
        <p:nvPicPr>
          <p:cNvPr id="6" name="Obraz 2"/>
          <p:cNvPicPr/>
          <p:nvPr/>
        </p:nvPicPr>
        <p:blipFill>
          <a:blip r:embed="rId4" cstate="print"/>
          <a:stretch/>
        </p:blipFill>
        <p:spPr>
          <a:xfrm>
            <a:off x="248760" y="0"/>
            <a:ext cx="1608840" cy="23173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290120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Wykres 1"/>
          <p:cNvGraphicFramePr/>
          <p:nvPr/>
        </p:nvGraphicFramePr>
        <p:xfrm>
          <a:off x="2100000" y="1007999"/>
          <a:ext cx="8280000" cy="54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Dowolny kształt 2"/>
          <p:cNvSpPr/>
          <p:nvPr/>
        </p:nvSpPr>
        <p:spPr>
          <a:xfrm>
            <a:off x="1962531" y="318043"/>
            <a:ext cx="8427960" cy="95628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algn="ctr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sz="2800" dirty="0">
                <a:ea typeface="Arial" pitchFamily="2"/>
                <a:cs typeface="Arial" pitchFamily="2"/>
              </a:rPr>
              <a:t>Wskaźnik zaległości</a:t>
            </a:r>
          </a:p>
          <a:p>
            <a:pPr algn="ctr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l-PL" sz="2800" dirty="0">
              <a:ea typeface="Microsoft YaHei" pitchFamily="2"/>
              <a:cs typeface="Microsoft YaHei" pitchFamily="2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8208319" y="6339198"/>
            <a:ext cx="694719" cy="36787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algn="ctr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b="1" dirty="0"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>2025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3716562" y="6339198"/>
            <a:ext cx="694719" cy="36787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algn="ctr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b="1" dirty="0"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>2023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6036639" y="6339198"/>
            <a:ext cx="694719" cy="36787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algn="ctr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b="1" dirty="0"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>2024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3803124" y="1390125"/>
            <a:ext cx="608157" cy="3524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algn="ctr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sz="1700" b="1" dirty="0"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>1,37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6068698" y="3927960"/>
            <a:ext cx="630599" cy="36787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algn="ctr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b="1" dirty="0"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>1,20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8272439" y="4111899"/>
            <a:ext cx="630599" cy="36787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algn="ctr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b="1" dirty="0"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>1,19</a:t>
            </a:r>
          </a:p>
        </p:txBody>
      </p:sp>
      <p:pic>
        <p:nvPicPr>
          <p:cNvPr id="10" name="Obraz 2"/>
          <p:cNvPicPr/>
          <p:nvPr/>
        </p:nvPicPr>
        <p:blipFill>
          <a:blip r:embed="rId4" cstate="print"/>
          <a:stretch/>
        </p:blipFill>
        <p:spPr>
          <a:xfrm>
            <a:off x="248760" y="0"/>
            <a:ext cx="1608840" cy="23173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4809450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1" name="Picture 9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57600" y="1371600"/>
            <a:ext cx="8810400" cy="5324168"/>
          </a:xfrm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057400"/>
            <a:ext cx="3889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7772400" y="2057400"/>
            <a:ext cx="2895600" cy="336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altLang="pl-PL" sz="1600"/>
              <a:t>31.10.2025 r. K-94, 140 km</a:t>
            </a:r>
          </a:p>
        </p:txBody>
      </p:sp>
      <p:pic>
        <p:nvPicPr>
          <p:cNvPr id="1844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438400"/>
            <a:ext cx="3889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871" y="3302794"/>
            <a:ext cx="3889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981" y="4157663"/>
            <a:ext cx="3889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7772400" y="2474913"/>
            <a:ext cx="2895600" cy="336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l-PL" altLang="pl-PL" sz="1600"/>
              <a:t>24.12.2025 r. K-39, 46,6 km </a:t>
            </a:r>
          </a:p>
        </p:txBody>
      </p:sp>
      <p:pic>
        <p:nvPicPr>
          <p:cNvPr id="18446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381" y="4750594"/>
            <a:ext cx="433388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8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894" y="4498181"/>
            <a:ext cx="360363" cy="2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9" name="Picture 1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809" y="3666358"/>
            <a:ext cx="360363" cy="2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51" name="Rectangle 2"/>
          <p:cNvSpPr>
            <a:spLocks noChangeArrowheads="1"/>
          </p:cNvSpPr>
          <p:nvPr/>
        </p:nvSpPr>
        <p:spPr bwMode="auto">
          <a:xfrm>
            <a:off x="1524000" y="304800"/>
            <a:ext cx="9144001" cy="1081088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lang="pl-PL" altLang="pl-PL" sz="2800" dirty="0">
                <a:latin typeface="+mn-lt"/>
              </a:rPr>
              <a:t>Wypadki ze skutkiem śmiertelnym</a:t>
            </a:r>
            <a:br>
              <a:rPr lang="pl-PL" altLang="pl-PL" sz="2800" dirty="0">
                <a:latin typeface="+mn-lt"/>
              </a:rPr>
            </a:br>
            <a:r>
              <a:rPr lang="pl-PL" altLang="pl-PL" sz="2800" dirty="0">
                <a:latin typeface="+mn-lt"/>
              </a:rPr>
              <a:t>w  2025 roku</a:t>
            </a:r>
          </a:p>
        </p:txBody>
      </p:sp>
      <p:pic>
        <p:nvPicPr>
          <p:cNvPr id="14" name="Obraz 2"/>
          <p:cNvPicPr/>
          <p:nvPr/>
        </p:nvPicPr>
        <p:blipFill>
          <a:blip r:embed="rId7" cstate="print"/>
          <a:stretch/>
        </p:blipFill>
        <p:spPr>
          <a:xfrm>
            <a:off x="248760" y="0"/>
            <a:ext cx="1608840" cy="23173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2279978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 descr="zielęci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267200"/>
            <a:ext cx="32766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zielęcic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267200"/>
            <a:ext cx="37338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5" name="Picture 7" descr="zielęcic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066800"/>
            <a:ext cx="85344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7" name="Rectangle 2"/>
          <p:cNvSpPr>
            <a:spLocks noChangeArrowheads="1"/>
          </p:cNvSpPr>
          <p:nvPr/>
        </p:nvSpPr>
        <p:spPr bwMode="auto">
          <a:xfrm>
            <a:off x="3160151" y="34873"/>
            <a:ext cx="6219825" cy="1081088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lang="pl-PL" altLang="pl-PL" sz="2800" dirty="0">
                <a:latin typeface="+mn-lt"/>
              </a:rPr>
              <a:t>24.12.2025 r. K-39 46,6 km. gm. Skarbimierz</a:t>
            </a:r>
          </a:p>
        </p:txBody>
      </p:sp>
      <p:pic>
        <p:nvPicPr>
          <p:cNvPr id="7" name="Obraz 2"/>
          <p:cNvPicPr/>
          <p:nvPr/>
        </p:nvPicPr>
        <p:blipFill>
          <a:blip r:embed="rId5" cstate="print"/>
          <a:stretch/>
        </p:blipFill>
        <p:spPr>
          <a:xfrm>
            <a:off x="248760" y="0"/>
            <a:ext cx="1608840" cy="23173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4245593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946786" y="416324"/>
            <a:ext cx="8721213" cy="1484671"/>
          </a:xfrm>
        </p:spPr>
        <p:txBody>
          <a:bodyPr>
            <a:noAutofit/>
          </a:bodyPr>
          <a:lstStyle/>
          <a:p>
            <a:pPr algn="just"/>
            <a:r>
              <a:rPr lang="pl-PL" altLang="pl-PL" sz="1800" dirty="0">
                <a:latin typeface="+mn-lt"/>
              </a:rPr>
              <a:t>W dalszym ciągu jedną z głównych przyczyn zdarzeń drogowych jest  przekraczanie dozwolonej prędkości jazdy. W celu wyeliminowania tego zjawiska policjanci WRD KPP </a:t>
            </a:r>
            <a:br>
              <a:rPr lang="pl-PL" altLang="pl-PL" sz="1800" dirty="0">
                <a:latin typeface="+mn-lt"/>
              </a:rPr>
            </a:br>
            <a:r>
              <a:rPr lang="pl-PL" altLang="pl-PL" sz="1800" dirty="0">
                <a:latin typeface="+mn-lt"/>
              </a:rPr>
              <a:t>w Brzegu wykorzystują samochód nieoznakowany wyposażony w </a:t>
            </a:r>
            <a:r>
              <a:rPr lang="pl-PL" altLang="pl-PL" sz="1800" dirty="0" err="1">
                <a:latin typeface="+mn-lt"/>
              </a:rPr>
              <a:t>videorejestrator</a:t>
            </a:r>
            <a:r>
              <a:rPr lang="pl-PL" altLang="pl-PL" sz="1800" dirty="0">
                <a:latin typeface="+mn-lt"/>
              </a:rPr>
              <a:t> oraz laserowe mierniki prędkości. Urządzenia te rejestrują przekroczenia dozwolonych prędkości i pozwalają na dyscyplinowanie kierujących.                                             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027" y="3411794"/>
            <a:ext cx="3571875" cy="238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3276600"/>
            <a:ext cx="2371725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az 2"/>
          <p:cNvPicPr/>
          <p:nvPr/>
        </p:nvPicPr>
        <p:blipFill>
          <a:blip r:embed="rId4" cstate="print"/>
          <a:stretch/>
        </p:blipFill>
        <p:spPr>
          <a:xfrm>
            <a:off x="248760" y="0"/>
            <a:ext cx="1608840" cy="23173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41381439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altLang="pl-PL" sz="2800" dirty="0">
                <a:latin typeface="+mn-lt"/>
              </a:rPr>
              <a:t>WNIOSKI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317319"/>
            <a:ext cx="10515600" cy="3859643"/>
          </a:xfrm>
        </p:spPr>
        <p:txBody>
          <a:bodyPr>
            <a:normAutofit/>
          </a:bodyPr>
          <a:lstStyle/>
          <a:p>
            <a:pPr marL="609600" indent="-609600"/>
            <a:r>
              <a:rPr lang="pl-PL" altLang="pl-PL" sz="1800" dirty="0"/>
              <a:t>Realizacja programu poprawy bezpieczeństwa pieszych;</a:t>
            </a:r>
          </a:p>
          <a:p>
            <a:pPr marL="609600" indent="-609600"/>
            <a:r>
              <a:rPr lang="pl-PL" altLang="pl-PL" sz="1800" dirty="0"/>
              <a:t>Realizacja programu poprawy bezpieczeństwa rowerzystów;</a:t>
            </a:r>
          </a:p>
          <a:p>
            <a:pPr marL="609600" indent="-609600"/>
            <a:r>
              <a:rPr lang="pl-PL" altLang="pl-PL" sz="1800" dirty="0"/>
              <a:t>Realizacja programu poprawy bezpieczeństwa motocyklistów;</a:t>
            </a:r>
          </a:p>
          <a:p>
            <a:pPr marL="609600" indent="-609600"/>
            <a:r>
              <a:rPr lang="pl-PL" altLang="pl-PL" sz="1800" dirty="0"/>
              <a:t>Dalsza współpraca z zarządcami dróg celem poprawy bezpieczeństwa użytkowników ruchu drogowego poprzez ciągły nadzór przez funkcjonariuszy nad infrastrukturą drogową </a:t>
            </a:r>
            <a:br>
              <a:rPr lang="pl-PL" altLang="pl-PL" sz="1800" dirty="0"/>
            </a:br>
            <a:r>
              <a:rPr lang="pl-PL" altLang="pl-PL" sz="1800" dirty="0"/>
              <a:t>i kierowanie wniosków o poprawę infrastruktury drogowej;</a:t>
            </a:r>
          </a:p>
          <a:p>
            <a:pPr marL="609600" indent="-609600"/>
            <a:r>
              <a:rPr lang="pl-PL" altLang="pl-PL" sz="1800" dirty="0"/>
              <a:t>Zintensyfikowanie kontroli stanu trzeźwości kierujących pojazdami;  </a:t>
            </a:r>
          </a:p>
          <a:p>
            <a:pPr marL="609600" indent="-609600"/>
            <a:r>
              <a:rPr lang="pl-PL" altLang="pl-PL" sz="1800" dirty="0"/>
              <a:t>Weryfikacja zagrożeń naniesionych na krajową mapę zagrożeń bezpieczeństwa;</a:t>
            </a:r>
          </a:p>
          <a:p>
            <a:pPr marL="609600" indent="-609600"/>
            <a:endParaRPr lang="pl-PL" altLang="pl-PL" sz="1800" dirty="0"/>
          </a:p>
          <a:p>
            <a:pPr marL="609600" indent="-609600">
              <a:buNone/>
            </a:pPr>
            <a:endParaRPr lang="pl-PL" altLang="pl-PL" sz="1800" dirty="0"/>
          </a:p>
        </p:txBody>
      </p:sp>
      <p:pic>
        <p:nvPicPr>
          <p:cNvPr id="4" name="Obraz 2"/>
          <p:cNvPicPr/>
          <p:nvPr/>
        </p:nvPicPr>
        <p:blipFill>
          <a:blip r:embed="rId2" cstate="print"/>
          <a:stretch/>
        </p:blipFill>
        <p:spPr>
          <a:xfrm>
            <a:off x="248760" y="0"/>
            <a:ext cx="1608840" cy="23173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4359255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45178" y="365125"/>
            <a:ext cx="9408622" cy="1325563"/>
          </a:xfrm>
        </p:spPr>
        <p:txBody>
          <a:bodyPr>
            <a:normAutofit/>
          </a:bodyPr>
          <a:lstStyle/>
          <a:p>
            <a:r>
              <a:rPr lang="pl-PL" sz="2800" dirty="0">
                <a:latin typeface="+mn-lt"/>
              </a:rPr>
              <a:t>Priorytety Komendanta Głównego Policji na lata 2026-2028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2701635"/>
            <a:ext cx="10515600" cy="3475327"/>
          </a:xfrm>
        </p:spPr>
        <p:txBody>
          <a:bodyPr/>
          <a:lstStyle/>
          <a:p>
            <a:r>
              <a:rPr lang="pl-PL" sz="1800" dirty="0"/>
              <a:t>Doskonalenie działań Policji na wypadek wystąpienia sytuacji kryzysowych</a:t>
            </a:r>
          </a:p>
          <a:p>
            <a:r>
              <a:rPr lang="pl-PL" sz="1800" dirty="0"/>
              <a:t>Wzmacnianie bezpieczeństwa społeczności lokalnej poprzez zapobieganie i zwalczanie kluczowych </a:t>
            </a:r>
            <a:br>
              <a:rPr lang="pl-PL" sz="1800" dirty="0"/>
            </a:br>
            <a:r>
              <a:rPr lang="pl-PL" sz="1800" dirty="0"/>
              <a:t>rodzajów przestępstw</a:t>
            </a:r>
          </a:p>
          <a:p>
            <a:r>
              <a:rPr lang="pl-PL" sz="1800" dirty="0"/>
              <a:t>Optymalizacja działań Policji w obszarze zwalczania przestępczości zorganizowanej, transgranicznej </a:t>
            </a:r>
            <a:br>
              <a:rPr lang="pl-PL" sz="1800" dirty="0"/>
            </a:br>
            <a:r>
              <a:rPr lang="pl-PL" sz="1800" dirty="0"/>
              <a:t>i popełnianej w cyberprzestrzeni </a:t>
            </a:r>
          </a:p>
          <a:p>
            <a:r>
              <a:rPr lang="pl-PL" sz="1800" dirty="0"/>
              <a:t>Wzmocnienie zdolności Policji do ochrony społeczeństwa w dynamicznie zmieniającym się otoczeniu </a:t>
            </a:r>
            <a:br>
              <a:rPr lang="pl-PL" sz="1800" dirty="0"/>
            </a:br>
            <a:r>
              <a:rPr lang="pl-PL" sz="1800" dirty="0"/>
              <a:t>poprzez profesjonalizację kadry funkcjonariuszy i pracowników Policji </a:t>
            </a:r>
          </a:p>
          <a:p>
            <a:r>
              <a:rPr lang="pl-PL" sz="1800" dirty="0"/>
              <a:t>Zwiększenie efektywności działań Policji poprzez wdrażanie nowoczesnych rozwiązań technologicznych </a:t>
            </a:r>
            <a:br>
              <a:rPr lang="pl-PL" sz="1800" dirty="0"/>
            </a:br>
            <a:r>
              <a:rPr lang="pl-PL" sz="1800" dirty="0"/>
              <a:t>oraz zarządczych</a:t>
            </a:r>
          </a:p>
          <a:p>
            <a:pPr marL="0" indent="0">
              <a:buNone/>
            </a:pPr>
            <a:endParaRPr lang="pl-PL" sz="1800" dirty="0"/>
          </a:p>
          <a:p>
            <a:endParaRPr lang="pl-PL" dirty="0"/>
          </a:p>
        </p:txBody>
      </p:sp>
      <p:pic>
        <p:nvPicPr>
          <p:cNvPr id="4" name="Obraz 2"/>
          <p:cNvPicPr/>
          <p:nvPr/>
        </p:nvPicPr>
        <p:blipFill>
          <a:blip r:embed="rId2" cstate="print"/>
          <a:stretch/>
        </p:blipFill>
        <p:spPr>
          <a:xfrm>
            <a:off x="248760" y="0"/>
            <a:ext cx="1608840" cy="23173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6793815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2881290" y="4429133"/>
            <a:ext cx="61436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DZIĘKUJĘ ZA UWAGĘ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7810512" y="5572140"/>
            <a:ext cx="235745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			</a:t>
            </a:r>
          </a:p>
        </p:txBody>
      </p:sp>
      <p:pic>
        <p:nvPicPr>
          <p:cNvPr id="17410" name="Picture 2" descr="C:\Users\User\Desktop\loga\BEZ TŁA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4364" y="1"/>
            <a:ext cx="2947532" cy="42410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0456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olny kształt 2"/>
          <p:cNvSpPr/>
          <p:nvPr/>
        </p:nvSpPr>
        <p:spPr>
          <a:xfrm>
            <a:off x="2460000" y="586672"/>
            <a:ext cx="7581960" cy="95628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algn="ctr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sz="2800" dirty="0">
                <a:ea typeface="Arial" pitchFamily="2"/>
                <a:cs typeface="Arial" pitchFamily="2"/>
              </a:rPr>
              <a:t>Przestępstwa stwierdzone na terenie KPP Brzeg</a:t>
            </a:r>
          </a:p>
          <a:p>
            <a:pPr algn="ctr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sz="2800" dirty="0">
                <a:ea typeface="Arial" pitchFamily="2"/>
                <a:cs typeface="Arial" pitchFamily="2"/>
              </a:rPr>
              <a:t>w  5  kategoriach</a:t>
            </a:r>
          </a:p>
        </p:txBody>
      </p:sp>
      <p:graphicFrame>
        <p:nvGraphicFramePr>
          <p:cNvPr id="4" name="Wykres 3"/>
          <p:cNvGraphicFramePr/>
          <p:nvPr/>
        </p:nvGraphicFramePr>
        <p:xfrm>
          <a:off x="2460000" y="1542960"/>
          <a:ext cx="8008920" cy="522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Obraz 2"/>
          <p:cNvPicPr/>
          <p:nvPr/>
        </p:nvPicPr>
        <p:blipFill>
          <a:blip r:embed="rId4" cstate="print"/>
          <a:stretch/>
        </p:blipFill>
        <p:spPr>
          <a:xfrm>
            <a:off x="248760" y="0"/>
            <a:ext cx="1608840" cy="23173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3338876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olny kształt 1"/>
          <p:cNvSpPr/>
          <p:nvPr/>
        </p:nvSpPr>
        <p:spPr>
          <a:xfrm>
            <a:off x="1981200" y="274680"/>
            <a:ext cx="8229600" cy="1143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algn="ctr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sz="2800" dirty="0">
                <a:ea typeface="Arial" pitchFamily="2"/>
                <a:cs typeface="Arial" pitchFamily="2"/>
              </a:rPr>
              <a:t>Przestępstwa narkotykowe</a:t>
            </a:r>
          </a:p>
        </p:txBody>
      </p:sp>
      <p:sp>
        <p:nvSpPr>
          <p:cNvPr id="3" name="Dowolny kształt 2"/>
          <p:cNvSpPr/>
          <p:nvPr/>
        </p:nvSpPr>
        <p:spPr>
          <a:xfrm>
            <a:off x="2039520" y="1479665"/>
            <a:ext cx="7920000" cy="406433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1">
            <a:noAutofit/>
          </a:bodyPr>
          <a:lstStyle/>
          <a:p>
            <a:pPr algn="just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dirty="0">
                <a:ea typeface="Microsoft YaHei" pitchFamily="2"/>
                <a:cs typeface="Microsoft YaHei" pitchFamily="2"/>
              </a:rPr>
              <a:t>W ramach walki z przestępczością narkotykową Wydział Kryminalny w roku 2025 dokonał zatrzymania 73 osób podejrzanych o posiadanie a także rozprowadzanie środków odurzających i substancji psychotropowych wobec, których zastosowano środki zapobiegawcze w postaci dozoru policji jak i też najsurowsze środki zapobiegawcze w postaci tymczasowego aresztowania.   </a:t>
            </a:r>
          </a:p>
          <a:p>
            <a:pPr algn="just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dirty="0">
                <a:solidFill>
                  <a:srgbClr val="FFFFFF"/>
                </a:solidFill>
                <a:latin typeface="Arial" pitchFamily="18"/>
                <a:ea typeface="Microsoft YaHei" pitchFamily="2"/>
                <a:cs typeface="Microsoft YaHei" pitchFamily="2"/>
              </a:rPr>
              <a:t> </a:t>
            </a:r>
          </a:p>
          <a:p>
            <a:pPr algn="just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l-PL" dirty="0">
              <a:solidFill>
                <a:srgbClr val="FFFFFF"/>
              </a:solidFill>
              <a:latin typeface="Arial" pitchFamily="18"/>
              <a:ea typeface="Microsoft YaHei" pitchFamily="2"/>
              <a:cs typeface="Microsoft YaHei" pitchFamily="2"/>
            </a:endParaRPr>
          </a:p>
          <a:p>
            <a:pPr algn="just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l-PL" dirty="0">
              <a:solidFill>
                <a:srgbClr val="FFFFFF"/>
              </a:solidFill>
              <a:latin typeface="Arial" pitchFamily="18"/>
              <a:ea typeface="Microsoft YaHei" pitchFamily="2"/>
              <a:cs typeface="Microsoft YaHei" pitchFamily="2"/>
            </a:endParaRPr>
          </a:p>
          <a:p>
            <a:pPr algn="just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l-PL" dirty="0">
              <a:solidFill>
                <a:srgbClr val="FFFFFF"/>
              </a:solidFill>
              <a:latin typeface="Arial" pitchFamily="18"/>
              <a:ea typeface="Microsoft YaHei" pitchFamily="2"/>
              <a:cs typeface="Microsoft YaHei" pitchFamily="2"/>
            </a:endParaRPr>
          </a:p>
          <a:p>
            <a:pPr algn="just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l-PL" dirty="0">
              <a:solidFill>
                <a:srgbClr val="FFFFFF"/>
              </a:solidFill>
              <a:latin typeface="Arial" pitchFamily="18"/>
              <a:ea typeface="Microsoft YaHei" pitchFamily="2"/>
              <a:cs typeface="Microsoft YaHei" pitchFamily="2"/>
            </a:endParaRPr>
          </a:p>
          <a:p>
            <a:pPr algn="just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l-PL" dirty="0">
              <a:solidFill>
                <a:srgbClr val="FFFFFF"/>
              </a:solidFill>
              <a:latin typeface="Arial" pitchFamily="18"/>
              <a:ea typeface="Microsoft YaHei" pitchFamily="2"/>
              <a:cs typeface="Microsoft YaHei" pitchFamily="2"/>
            </a:endParaRPr>
          </a:p>
          <a:p>
            <a:pPr algn="just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l-PL" dirty="0">
              <a:solidFill>
                <a:srgbClr val="FFFFFF"/>
              </a:solidFill>
              <a:latin typeface="Arial" pitchFamily="18"/>
              <a:ea typeface="Microsoft YaHei" pitchFamily="2"/>
              <a:cs typeface="Microsoft YaHei" pitchFamily="2"/>
            </a:endParaRPr>
          </a:p>
          <a:p>
            <a:pPr algn="just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l-PL" dirty="0">
              <a:solidFill>
                <a:srgbClr val="FFFFFF"/>
              </a:solidFill>
              <a:latin typeface="Arial" pitchFamily="18"/>
              <a:ea typeface="Microsoft YaHei" pitchFamily="2"/>
              <a:cs typeface="Microsoft YaHei" pitchFamily="2"/>
            </a:endParaRPr>
          </a:p>
          <a:p>
            <a:pPr algn="just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l-PL" dirty="0">
              <a:solidFill>
                <a:srgbClr val="FFFFFF"/>
              </a:solidFill>
              <a:latin typeface="Arial" pitchFamily="18"/>
              <a:ea typeface="Microsoft YaHei" pitchFamily="2"/>
              <a:cs typeface="Microsoft YaHei" pitchFamily="2"/>
            </a:endParaRPr>
          </a:p>
          <a:p>
            <a:pPr algn="just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l-PL" dirty="0">
              <a:solidFill>
                <a:srgbClr val="FFFFFF"/>
              </a:solidFill>
              <a:latin typeface="Arial" pitchFamily="18"/>
              <a:ea typeface="Microsoft YaHei" pitchFamily="2"/>
              <a:cs typeface="Microsoft YaHei" pitchFamily="2"/>
            </a:endParaRPr>
          </a:p>
          <a:p>
            <a:pPr algn="just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l-PL" dirty="0">
              <a:solidFill>
                <a:srgbClr val="FFFFFF"/>
              </a:solidFill>
              <a:latin typeface="Arial" pitchFamily="18"/>
              <a:ea typeface="Microsoft YaHei" pitchFamily="2"/>
              <a:cs typeface="Microsoft YaHei" pitchFamily="2"/>
            </a:endParaRPr>
          </a:p>
          <a:p>
            <a:pPr algn="just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l-PL" dirty="0">
              <a:solidFill>
                <a:srgbClr val="FFFFFF"/>
              </a:solidFill>
              <a:latin typeface="Arial" pitchFamily="18"/>
              <a:ea typeface="Microsoft YaHei" pitchFamily="2"/>
              <a:cs typeface="Microsoft YaHei" pitchFamily="2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491279" y="3659760"/>
            <a:ext cx="3805200" cy="2879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219160" y="3443433"/>
            <a:ext cx="4092480" cy="276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2"/>
          <p:cNvPicPr/>
          <p:nvPr/>
        </p:nvPicPr>
        <p:blipFill>
          <a:blip r:embed="rId5" cstate="print"/>
          <a:stretch/>
        </p:blipFill>
        <p:spPr>
          <a:xfrm>
            <a:off x="248760" y="0"/>
            <a:ext cx="1608840" cy="23173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3588502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olny kształt 2"/>
          <p:cNvSpPr/>
          <p:nvPr/>
        </p:nvSpPr>
        <p:spPr>
          <a:xfrm>
            <a:off x="2027999" y="757460"/>
            <a:ext cx="8409961" cy="802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algn="ctr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sz="2800" dirty="0">
                <a:ea typeface="Arial" pitchFamily="2"/>
                <a:cs typeface="Arial" pitchFamily="2"/>
              </a:rPr>
              <a:t>Zestawienie zabezpieczonych środków narkotycznych [g]</a:t>
            </a:r>
          </a:p>
          <a:p>
            <a:pPr algn="ctr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dirty="0">
                <a:ea typeface="Microsoft YaHei" pitchFamily="2"/>
                <a:cs typeface="Microsoft YaHei" pitchFamily="2"/>
              </a:rPr>
              <a:t>Łącznie zatrzymano 28 333,1 grama substancji narkotycznych.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6005088" y="6408001"/>
            <a:ext cx="181822" cy="64487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algn="ctr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l-PL">
              <a:solidFill>
                <a:srgbClr val="FFFFFF"/>
              </a:solidFill>
              <a:latin typeface="Arial" pitchFamily="18"/>
              <a:ea typeface="Microsoft YaHei" pitchFamily="2"/>
              <a:cs typeface="Microsoft YaHei" pitchFamily="2"/>
            </a:endParaRPr>
          </a:p>
          <a:p>
            <a:pPr algn="ctr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l-PL">
              <a:solidFill>
                <a:srgbClr val="000000"/>
              </a:solidFill>
              <a:latin typeface="Arial" pitchFamily="18"/>
              <a:ea typeface="Microsoft YaHei" pitchFamily="2"/>
              <a:cs typeface="Microsoft YaHei" pitchFamily="2"/>
            </a:endParaRPr>
          </a:p>
        </p:txBody>
      </p:sp>
      <p:graphicFrame>
        <p:nvGraphicFramePr>
          <p:cNvPr id="5" name="Wykres 4"/>
          <p:cNvGraphicFramePr/>
          <p:nvPr>
            <p:extLst>
              <p:ext uri="{D42A27DB-BD31-4B8C-83A1-F6EECF244321}">
                <p14:modId xmlns:p14="http://schemas.microsoft.com/office/powerpoint/2010/main" val="3528771983"/>
              </p:ext>
            </p:extLst>
          </p:nvPr>
        </p:nvGraphicFramePr>
        <p:xfrm>
          <a:off x="2027999" y="1728000"/>
          <a:ext cx="8280000" cy="482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Obraz 2"/>
          <p:cNvPicPr/>
          <p:nvPr/>
        </p:nvPicPr>
        <p:blipFill>
          <a:blip r:embed="rId4" cstate="print"/>
          <a:stretch/>
        </p:blipFill>
        <p:spPr>
          <a:xfrm>
            <a:off x="248760" y="0"/>
            <a:ext cx="1608840" cy="23173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40317064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olny kształt 1"/>
          <p:cNvSpPr/>
          <p:nvPr/>
        </p:nvSpPr>
        <p:spPr>
          <a:xfrm>
            <a:off x="2350920" y="2492280"/>
            <a:ext cx="7772400" cy="13622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algn="ctr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sz="4000" b="1">
                <a:solidFill>
                  <a:srgbClr val="E5E5FF"/>
                </a:solidFill>
                <a:effectLst>
                  <a:outerShdw dist="17961" dir="2700000">
                    <a:scrgbClr r="0" g="0" b="0"/>
                  </a:outerShdw>
                </a:effectLst>
                <a:latin typeface="Garamond" pitchFamily="18"/>
                <a:ea typeface="Microsoft YaHei" pitchFamily="2"/>
                <a:cs typeface="Microsoft YaHei" pitchFamily="2"/>
              </a:rPr>
              <a:t> </a:t>
            </a:r>
            <a:br>
              <a:rPr lang="pl-PL" sz="4000" b="1">
                <a:solidFill>
                  <a:srgbClr val="E5E5FF"/>
                </a:solidFill>
                <a:effectLst>
                  <a:outerShdw dist="17961" dir="2700000">
                    <a:scrgbClr r="0" g="0" b="0"/>
                  </a:outerShdw>
                </a:effectLst>
                <a:latin typeface="Garamond" pitchFamily="18"/>
                <a:ea typeface="Microsoft YaHei" pitchFamily="2"/>
                <a:cs typeface="Microsoft YaHei" pitchFamily="2"/>
              </a:rPr>
            </a:br>
            <a:br>
              <a:rPr lang="pl-PL" sz="4000" b="1">
                <a:solidFill>
                  <a:srgbClr val="E5E5FF"/>
                </a:solidFill>
                <a:effectLst>
                  <a:outerShdw dist="17961" dir="2700000">
                    <a:scrgbClr r="0" g="0" b="0"/>
                  </a:outerShdw>
                </a:effectLst>
                <a:latin typeface="Garamond" pitchFamily="18"/>
                <a:ea typeface="Microsoft YaHei" pitchFamily="2"/>
                <a:cs typeface="Microsoft YaHei" pitchFamily="2"/>
              </a:rPr>
            </a:br>
            <a:endParaRPr lang="pl-PL" sz="4000" b="1">
              <a:solidFill>
                <a:srgbClr val="E5E5FF"/>
              </a:solidFill>
              <a:effectLst>
                <a:outerShdw dist="17961" dir="2700000">
                  <a:scrgbClr r="0" g="0" b="0"/>
                </a:outerShdw>
              </a:effectLst>
              <a:latin typeface="Garamond" pitchFamily="18"/>
              <a:ea typeface="Microsoft YaHei" pitchFamily="2"/>
              <a:cs typeface="Microsoft YaHei" pitchFamily="2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84000" y="792000"/>
            <a:ext cx="4211640" cy="532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276000" y="792000"/>
            <a:ext cx="3960720" cy="5354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2"/>
          <p:cNvPicPr/>
          <p:nvPr/>
        </p:nvPicPr>
        <p:blipFill>
          <a:blip r:embed="rId5" cstate="print"/>
          <a:stretch/>
        </p:blipFill>
        <p:spPr>
          <a:xfrm>
            <a:off x="248760" y="0"/>
            <a:ext cx="1608840" cy="23173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8881603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olny kształt 1"/>
          <p:cNvSpPr/>
          <p:nvPr/>
        </p:nvSpPr>
        <p:spPr>
          <a:xfrm>
            <a:off x="1989512" y="615501"/>
            <a:ext cx="8229600" cy="65833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1280" algn="l"/>
                <a:tab pos="10780560" algn="l"/>
                <a:tab pos="10782000" algn="l"/>
              </a:tabLst>
            </a:pPr>
            <a:r>
              <a:rPr lang="pl-PL" sz="2800" dirty="0">
                <a:ea typeface="Arial" pitchFamily="2"/>
                <a:cs typeface="Arial" pitchFamily="2"/>
              </a:rPr>
              <a:t>Skuteczność poszukiwań osób ukrywających się przed organami ścigania</a:t>
            </a:r>
            <a:r>
              <a:rPr lang="pl-PL" sz="2800" dirty="0">
                <a:ea typeface="Microsoft YaHei" pitchFamily="2"/>
                <a:cs typeface="Microsoft YaHei" pitchFamily="2"/>
              </a:rPr>
              <a:t> </a:t>
            </a:r>
            <a:r>
              <a:rPr lang="pl-PL" sz="2800" dirty="0">
                <a:ea typeface="Arial" pitchFamily="2"/>
                <a:cs typeface="Arial" pitchFamily="2"/>
              </a:rPr>
              <a:t>oraz osób zaginionych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1280" algn="l"/>
                <a:tab pos="10780560" algn="l"/>
                <a:tab pos="10782000" algn="l"/>
              </a:tabLst>
            </a:pPr>
            <a:endParaRPr lang="pl-PL" sz="2800" b="1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Arial" pitchFamily="18"/>
              <a:ea typeface="Arial" pitchFamily="2"/>
              <a:cs typeface="Arial" pitchFamily="2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1280" algn="l"/>
                <a:tab pos="10780560" algn="l"/>
                <a:tab pos="10782000" algn="l"/>
              </a:tabLst>
            </a:pPr>
            <a:endParaRPr lang="pl-PL" sz="2800" b="1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Arial" pitchFamily="18"/>
              <a:ea typeface="Arial" pitchFamily="2"/>
              <a:cs typeface="Arial" pitchFamily="2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1280" algn="l"/>
                <a:tab pos="10780560" algn="l"/>
                <a:tab pos="10782000" algn="l"/>
              </a:tabLst>
            </a:pPr>
            <a:endParaRPr lang="pl-PL" sz="2800" b="1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Arial" pitchFamily="18"/>
              <a:ea typeface="Arial" pitchFamily="2"/>
              <a:cs typeface="Arial" pitchFamily="2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1280" algn="l"/>
                <a:tab pos="10780560" algn="l"/>
                <a:tab pos="10782000" algn="l"/>
              </a:tabLst>
            </a:pPr>
            <a:br>
              <a:rPr lang="pl-PL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18"/>
                <a:ea typeface="Arial" pitchFamily="2"/>
                <a:cs typeface="Arial" pitchFamily="2"/>
              </a:rPr>
            </a:br>
            <a:r>
              <a:rPr lang="pl-PL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18"/>
                <a:ea typeface="Arial" pitchFamily="2"/>
                <a:cs typeface="Arial" pitchFamily="2"/>
              </a:rPr>
              <a:t>	</a:t>
            </a:r>
            <a:r>
              <a:rPr lang="pl-PL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ea typeface="Arial" pitchFamily="2"/>
                <a:cs typeface="Arial" pitchFamily="2"/>
              </a:rPr>
              <a:t>    </a:t>
            </a:r>
            <a:r>
              <a:rPr lang="pl-PL" b="1" dirty="0">
                <a:ea typeface="Microsoft YaHei" pitchFamily="2"/>
                <a:cs typeface="Microsoft YaHei" pitchFamily="2"/>
              </a:rPr>
              <a:t>Liczba osób poszukiwanych listami gończymi :    </a:t>
            </a:r>
            <a:r>
              <a:rPr lang="pl-PL" dirty="0">
                <a:ea typeface="Microsoft YaHei" pitchFamily="2"/>
                <a:cs typeface="Microsoft YaHei" pitchFamily="2"/>
              </a:rPr>
              <a:t>	           159 / 88 / 159</a:t>
            </a:r>
            <a:br>
              <a:rPr lang="pl-PL" dirty="0">
                <a:ea typeface="Microsoft YaHei" pitchFamily="2"/>
                <a:cs typeface="Microsoft YaHei" pitchFamily="2"/>
              </a:rPr>
            </a:br>
            <a:r>
              <a:rPr lang="pl-PL" dirty="0">
                <a:ea typeface="Microsoft YaHei" pitchFamily="2"/>
                <a:cs typeface="Microsoft YaHei" pitchFamily="2"/>
              </a:rPr>
              <a:t>Wskaźnik skuteczności: 				           100 %</a:t>
            </a:r>
            <a:br>
              <a:rPr lang="pl-PL" dirty="0">
                <a:ea typeface="Microsoft YaHei" pitchFamily="2"/>
                <a:cs typeface="Microsoft YaHei" pitchFamily="2"/>
              </a:rPr>
            </a:br>
            <a:endParaRPr lang="pl-PL" dirty="0">
              <a:ea typeface="Microsoft YaHei" pitchFamily="2"/>
              <a:cs typeface="Microsoft YaHei" pitchFamily="2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1280" algn="l"/>
                <a:tab pos="10780560" algn="l"/>
                <a:tab pos="10782000" algn="l"/>
              </a:tabLst>
            </a:pPr>
            <a:endParaRPr lang="pl-PL" b="1" dirty="0">
              <a:ea typeface="Microsoft YaHei" pitchFamily="2"/>
              <a:cs typeface="Microsoft YaHei" pitchFamily="2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1280" algn="l"/>
                <a:tab pos="10780560" algn="l"/>
                <a:tab pos="10782000" algn="l"/>
              </a:tabLst>
            </a:pPr>
            <a:r>
              <a:rPr lang="pl-PL" b="1" dirty="0">
                <a:ea typeface="Microsoft YaHei" pitchFamily="2"/>
                <a:cs typeface="Microsoft YaHei" pitchFamily="2"/>
              </a:rPr>
              <a:t> Liczba poszukiwanych osób zaginionych: </a:t>
            </a:r>
            <a:r>
              <a:rPr lang="pl-PL" dirty="0">
                <a:ea typeface="Microsoft YaHei" pitchFamily="2"/>
                <a:cs typeface="Microsoft YaHei" pitchFamily="2"/>
              </a:rPr>
              <a:t>		           10 / 9</a:t>
            </a:r>
            <a:br>
              <a:rPr lang="pl-PL" dirty="0">
                <a:ea typeface="Microsoft YaHei" pitchFamily="2"/>
                <a:cs typeface="Microsoft YaHei" pitchFamily="2"/>
              </a:rPr>
            </a:br>
            <a:r>
              <a:rPr lang="pl-PL" dirty="0">
                <a:ea typeface="Microsoft YaHei" pitchFamily="2"/>
                <a:cs typeface="Microsoft YaHei" pitchFamily="2"/>
              </a:rPr>
              <a:t>Wskaźnik skuteczności: 				           10 %</a:t>
            </a:r>
            <a:br>
              <a:rPr lang="pl-PL" b="1" dirty="0">
                <a:solidFill>
                  <a:srgbClr val="FF0000"/>
                </a:solidFill>
                <a:effectLst>
                  <a:outerShdw dist="17961" dir="2700000">
                    <a:scrgbClr r="0" g="0" b="0"/>
                  </a:outerShdw>
                </a:effectLst>
                <a:ea typeface="Microsoft YaHei" pitchFamily="2"/>
                <a:cs typeface="Microsoft YaHei" pitchFamily="2"/>
              </a:rPr>
            </a:br>
            <a:endParaRPr lang="pl-PL" b="1" dirty="0">
              <a:solidFill>
                <a:srgbClr val="FF0000"/>
              </a:solidFill>
              <a:effectLst>
                <a:outerShdw dist="17961" dir="2700000">
                  <a:scrgbClr r="0" g="0" b="0"/>
                </a:outerShdw>
              </a:effectLst>
              <a:ea typeface="Microsoft YaHei" pitchFamily="2"/>
              <a:cs typeface="Microsoft YaHei" pitchFamily="2"/>
            </a:endParaRPr>
          </a:p>
        </p:txBody>
      </p:sp>
      <p:pic>
        <p:nvPicPr>
          <p:cNvPr id="3" name="Obraz 2"/>
          <p:cNvPicPr/>
          <p:nvPr/>
        </p:nvPicPr>
        <p:blipFill>
          <a:blip r:embed="rId3" cstate="print"/>
          <a:stretch/>
        </p:blipFill>
        <p:spPr>
          <a:xfrm>
            <a:off x="248760" y="0"/>
            <a:ext cx="1608840" cy="23173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6621623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1522</Words>
  <Application>Microsoft Office PowerPoint</Application>
  <PresentationFormat>Panoramiczny</PresentationFormat>
  <Paragraphs>186</Paragraphs>
  <Slides>45</Slides>
  <Notes>10</Notes>
  <HiddenSlides>0</HiddenSlides>
  <MMClips>0</MMClips>
  <ScaleCrop>false</ScaleCrop>
  <HeadingPairs>
    <vt:vector size="8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45</vt:i4>
      </vt:variant>
    </vt:vector>
  </HeadingPairs>
  <TitlesOfParts>
    <vt:vector size="53" baseType="lpstr">
      <vt:lpstr>Microsoft YaHei</vt:lpstr>
      <vt:lpstr>Arial</vt:lpstr>
      <vt:lpstr>Calibri</vt:lpstr>
      <vt:lpstr>Calibri Light</vt:lpstr>
      <vt:lpstr>Garamond</vt:lpstr>
      <vt:lpstr>Times New Roman</vt:lpstr>
      <vt:lpstr>Motyw pakietu Office</vt:lpstr>
      <vt:lpstr>Wykres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Postępowania przygotowawcze przeprowadzone w 2025 r.  w odniesieniu do lat 2023 - 2024</vt:lpstr>
      <vt:lpstr>Przestępstwa stwierdzone w postępowaniach przygotowawczych  w 2025 r. w odniesieniu do lat 2023 - 2024</vt:lpstr>
      <vt:lpstr>Wartość mienia zabezpieczonego u podejrzanych w postępowaniach prowadzonych przez Policję we wszystkich kategoriach przestępstw  w 2025 r. w odniesieniu do lat 2023 - 2025</vt:lpstr>
      <vt:lpstr>Skuteczność zwalczania przestępczości gospodarczej w 4 kluczowych obszarach przestępczości gospodarczej tj. przestępstw dotyczących:  podatku od towarów i usług VAT, podatku akcyzowego, przestępstw na szkodę UE, przestępstw dotyczących zamówień publicznych, wyłudzenia podatku VAT i innych, wyłudzenia podatku akcyzowego</vt:lpstr>
      <vt:lpstr>DZIAŁANIA SŁUŻB PREWENCJI 2025 ROK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Policjanci z Komendy Powiatowej Policji w Brzegu realizują program  „Opolski Bezpieczny Senior”. Jego założeniem jest wypracowanie zasad  bezpieczeństwa i zwiększenie świadomości seniorów na temat metod wykorzystywanych przez oszustów, a także poszerzenie wiedzy o zagrożeniach wynikających z korzystania z Internetu i bankowości elektronicznej. Liczba seniorów korzystających z nowoczesnych technologii stale rośnie, a naszym zadaniem jest zadbać o to, by z możliwych udogodnień korzystali w sposób bezpieczny. </vt:lpstr>
      <vt:lpstr>W 2025 r. funkcjonariusze prewencji prowadzili również zajęcia dla przedszkolaków.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WYDZIAŁ RUCHU DROGOWEGO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 dalszym ciągu jedną z głównych przyczyn zdarzeń drogowych jest  przekraczanie dozwolonej prędkości jazdy. W celu wyeliminowania tego zjawiska policjanci WRD KPP  w Brzegu wykorzystują samochód nieoznakowany wyposażony w videorejestrator oraz laserowe mierniki prędkości. Urządzenia te rejestrują przekroczenia dozwolonych prędkości i pozwalają na dyscyplinowanie kierujących.                                             </vt:lpstr>
      <vt:lpstr>WNIOSKI</vt:lpstr>
      <vt:lpstr>Priorytety Komendanta Głównego Policji na lata 2026-2028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Informatyka</dc:creator>
  <cp:lastModifiedBy>Janusz Koronkiewicz</cp:lastModifiedBy>
  <cp:revision>70</cp:revision>
  <cp:lastPrinted>2026-02-12T10:57:14Z</cp:lastPrinted>
  <dcterms:created xsi:type="dcterms:W3CDTF">2026-01-30T07:59:58Z</dcterms:created>
  <dcterms:modified xsi:type="dcterms:W3CDTF">2026-05-08T11:21:23Z</dcterms:modified>
</cp:coreProperties>
</file>