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AX1\Razem_PINB\Przemek\Rada%20Powiatu%202025\Sprawozdanie%20rok%202024-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/>
              <a:t>Wykres ilości oraz typów kontroli na lata 2024-2025</a:t>
            </a:r>
          </a:p>
        </c:rich>
      </c:tx>
      <c:layout>
        <c:manualLayout>
          <c:xMode val="edge"/>
          <c:yMode val="edge"/>
          <c:x val="0.25107974646472259"/>
          <c:y val="8.33332477036693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247594050743664E-2"/>
          <c:y val="0.25546296296296295"/>
          <c:w val="0.89019685039370078"/>
          <c:h val="0.48500729075532223"/>
        </c:manualLayout>
      </c:layout>
      <c:bar3DChart>
        <c:barDir val="col"/>
        <c:grouping val="clustered"/>
        <c:varyColors val="0"/>
        <c:ser>
          <c:idx val="0"/>
          <c:order val="0"/>
          <c:tx>
            <c:v>Rok 2024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23626200246437E-3"/>
                  <c:y val="-1.6312450998424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CC-4D05-9F2F-41DF19BA0AFD}"/>
                </c:ext>
              </c:extLst>
            </c:dLbl>
            <c:dLbl>
              <c:idx val="1"/>
              <c:layout>
                <c:manualLayout>
                  <c:x val="1.0590655006160925E-2"/>
                  <c:y val="-1.304996079873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CC-4D05-9F2F-41DF19BA0AFD}"/>
                </c:ext>
              </c:extLst>
            </c:dLbl>
            <c:dLbl>
              <c:idx val="2"/>
              <c:layout>
                <c:manualLayout>
                  <c:x val="4.2362620024642928E-3"/>
                  <c:y val="-3.2624901996849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CC-4D05-9F2F-41DF19BA0AFD}"/>
                </c:ext>
              </c:extLst>
            </c:dLbl>
            <c:dLbl>
              <c:idx val="3"/>
              <c:layout>
                <c:manualLayout>
                  <c:x val="8.4725240049287401E-3"/>
                  <c:y val="-3.2624901996850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CC-4D05-9F2F-41DF19BA0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Munka1!$A$4:$A$7</c:f>
              <c:strCache>
                <c:ptCount val="4"/>
                <c:pt idx="0">
                  <c:v>Wszytkich kontroli</c:v>
                </c:pt>
                <c:pt idx="1">
                  <c:v>Robót bud.</c:v>
                </c:pt>
                <c:pt idx="2">
                  <c:v>Utrzymanie obiektów</c:v>
                </c:pt>
                <c:pt idx="3">
                  <c:v>Sprawdzające </c:v>
                </c:pt>
              </c:strCache>
            </c:strRef>
          </c:cat>
          <c:val>
            <c:numRef>
              <c:f>Munka1!$B$4:$B$7</c:f>
              <c:numCache>
                <c:formatCode>General</c:formatCode>
                <c:ptCount val="4"/>
                <c:pt idx="0">
                  <c:v>104</c:v>
                </c:pt>
                <c:pt idx="1">
                  <c:v>17</c:v>
                </c:pt>
                <c:pt idx="2">
                  <c:v>29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D-4AC5-BF06-99BE2458EF16}"/>
            </c:ext>
          </c:extLst>
        </c:ser>
        <c:ser>
          <c:idx val="1"/>
          <c:order val="1"/>
          <c:tx>
            <c:v>Rok 2025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4725240049287401E-3"/>
                  <c:y val="-9.78747059905485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CC-4D05-9F2F-41DF19BA0AFD}"/>
                </c:ext>
              </c:extLst>
            </c:dLbl>
            <c:dLbl>
              <c:idx val="1"/>
              <c:layout>
                <c:manualLayout>
                  <c:x val="1.694504800985748E-2"/>
                  <c:y val="-1.304996079873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CC-4D05-9F2F-41DF19BA0AFD}"/>
                </c:ext>
              </c:extLst>
            </c:dLbl>
            <c:dLbl>
              <c:idx val="2"/>
              <c:layout>
                <c:manualLayout>
                  <c:x val="1.0590655006160849E-2"/>
                  <c:y val="-3.262490199685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CC-4D05-9F2F-41DF19BA0AFD}"/>
                </c:ext>
              </c:extLst>
            </c:dLbl>
            <c:dLbl>
              <c:idx val="3"/>
              <c:layout>
                <c:manualLayout>
                  <c:x val="4.23626200246437E-3"/>
                  <c:y val="-3.2624901996849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CC-4D05-9F2F-41DF19BA0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Munka1!$A$4:$A$7</c:f>
              <c:strCache>
                <c:ptCount val="4"/>
                <c:pt idx="0">
                  <c:v>Wszytkich kontroli</c:v>
                </c:pt>
                <c:pt idx="1">
                  <c:v>Robót bud.</c:v>
                </c:pt>
                <c:pt idx="2">
                  <c:v>Utrzymanie obiektów</c:v>
                </c:pt>
                <c:pt idx="3">
                  <c:v>Sprawdzające </c:v>
                </c:pt>
              </c:strCache>
            </c:strRef>
          </c:cat>
          <c:val>
            <c:numRef>
              <c:f>Munka1!$C$4:$C$7</c:f>
              <c:numCache>
                <c:formatCode>General</c:formatCode>
                <c:ptCount val="4"/>
                <c:pt idx="0">
                  <c:v>155</c:v>
                </c:pt>
                <c:pt idx="1">
                  <c:v>11</c:v>
                </c:pt>
                <c:pt idx="2">
                  <c:v>98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DD-4AC5-BF06-99BE2458EF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3831472"/>
        <c:axId val="141161312"/>
        <c:axId val="0"/>
      </c:bar3DChart>
      <c:catAx>
        <c:axId val="32383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1161312"/>
        <c:crosses val="autoZero"/>
        <c:auto val="0"/>
        <c:lblAlgn val="ctr"/>
        <c:lblOffset val="100"/>
        <c:noMultiLvlLbl val="0"/>
      </c:catAx>
      <c:valAx>
        <c:axId val="14116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83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Wykres ilości oraz typów czynności związanych z prowadzeniem postepowań na lata 2024-2025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Rok 2024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Munka1!$A$9:$A$14</c:f>
              <c:strCache>
                <c:ptCount val="6"/>
                <c:pt idx="0">
                  <c:v>Wszystkich postepowań</c:v>
                </c:pt>
                <c:pt idx="1">
                  <c:v>Postępowania z wiązane z czynnościami kontrolnymi</c:v>
                </c:pt>
                <c:pt idx="2">
                  <c:v>Postępowania związane z PnU </c:v>
                </c:pt>
                <c:pt idx="3">
                  <c:v>Postanowienia administracyjne</c:v>
                </c:pt>
                <c:pt idx="4">
                  <c:v>Wydane decyzje administracyjne</c:v>
                </c:pt>
                <c:pt idx="5">
                  <c:v>Oględziny</c:v>
                </c:pt>
              </c:strCache>
            </c:strRef>
          </c:cat>
          <c:val>
            <c:numRef>
              <c:f>Munka1!$B$9:$B$14</c:f>
              <c:numCache>
                <c:formatCode>General</c:formatCode>
                <c:ptCount val="6"/>
                <c:pt idx="0">
                  <c:v>65</c:v>
                </c:pt>
                <c:pt idx="1">
                  <c:v>8</c:v>
                </c:pt>
                <c:pt idx="2">
                  <c:v>47</c:v>
                </c:pt>
                <c:pt idx="3">
                  <c:v>10</c:v>
                </c:pt>
                <c:pt idx="4">
                  <c:v>75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96-498B-808D-CD5EB6BB9C2E}"/>
            </c:ext>
          </c:extLst>
        </c:ser>
        <c:ser>
          <c:idx val="1"/>
          <c:order val="1"/>
          <c:tx>
            <c:v>Rok 2025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7.7446580154161377E-3"/>
                  <c:y val="-3.30922290847340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8C-4D46-AB54-699E450C7A8B}"/>
                </c:ext>
              </c:extLst>
            </c:dLbl>
            <c:dLbl>
              <c:idx val="4"/>
              <c:layout>
                <c:manualLayout>
                  <c:x val="7.7446580154161377E-3"/>
                  <c:y val="-3.3092229084734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8C-4D46-AB54-699E450C7A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Munka1!$A$9:$A$14</c:f>
              <c:strCache>
                <c:ptCount val="6"/>
                <c:pt idx="0">
                  <c:v>Wszystkich postepowań</c:v>
                </c:pt>
                <c:pt idx="1">
                  <c:v>Postępowania z wiązane z czynnościami kontrolnymi</c:v>
                </c:pt>
                <c:pt idx="2">
                  <c:v>Postępowania związane z PnU </c:v>
                </c:pt>
                <c:pt idx="3">
                  <c:v>Postanowienia administracyjne</c:v>
                </c:pt>
                <c:pt idx="4">
                  <c:v>Wydane decyzje administracyjne</c:v>
                </c:pt>
                <c:pt idx="5">
                  <c:v>Oględziny</c:v>
                </c:pt>
              </c:strCache>
            </c:strRef>
          </c:cat>
          <c:val>
            <c:numRef>
              <c:f>Munka1!$C$9:$C$14</c:f>
              <c:numCache>
                <c:formatCode>General</c:formatCode>
                <c:ptCount val="6"/>
                <c:pt idx="0">
                  <c:v>74</c:v>
                </c:pt>
                <c:pt idx="1">
                  <c:v>18</c:v>
                </c:pt>
                <c:pt idx="2">
                  <c:v>42</c:v>
                </c:pt>
                <c:pt idx="3">
                  <c:v>14</c:v>
                </c:pt>
                <c:pt idx="4">
                  <c:v>68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96-498B-808D-CD5EB6BB9C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29895248"/>
        <c:axId val="829897168"/>
        <c:axId val="0"/>
      </c:bar3DChart>
      <c:catAx>
        <c:axId val="82989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9897168"/>
        <c:crosses val="autoZero"/>
        <c:auto val="1"/>
        <c:lblAlgn val="ctr"/>
        <c:lblOffset val="100"/>
        <c:noMultiLvlLbl val="0"/>
      </c:catAx>
      <c:valAx>
        <c:axId val="82989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989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Wykres ilości rozpoczynnanych i zakańczanych budów na lata 2024-2025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Rok 2024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4409276491104337E-3"/>
                  <c:y val="-1.041666666666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4E-4B8D-A4B1-BD99CB362799}"/>
                </c:ext>
              </c:extLst>
            </c:dLbl>
            <c:dLbl>
              <c:idx val="1"/>
              <c:layout>
                <c:manualLayout>
                  <c:x val="1.0734879415183977E-2"/>
                  <c:y val="-1.041666666666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4E-4B8D-A4B1-BD99CB362799}"/>
                </c:ext>
              </c:extLst>
            </c:dLbl>
            <c:dLbl>
              <c:idx val="2"/>
              <c:layout>
                <c:manualLayout>
                  <c:x val="6.4409276491104337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4E-4B8D-A4B1-BD99CB3627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Munka1!$A$20:$A$22</c:f>
              <c:strCache>
                <c:ptCount val="3"/>
                <c:pt idx="0">
                  <c:v>Rozpoczęcia budów</c:v>
                </c:pt>
                <c:pt idx="1">
                  <c:v>Zakończenia budów</c:v>
                </c:pt>
                <c:pt idx="2">
                  <c:v>Wydane zaświadczenia </c:v>
                </c:pt>
              </c:strCache>
            </c:strRef>
          </c:cat>
          <c:val>
            <c:numRef>
              <c:f>Munka1!$B$20:$B$22</c:f>
              <c:numCache>
                <c:formatCode>General</c:formatCode>
                <c:ptCount val="3"/>
                <c:pt idx="0">
                  <c:v>577</c:v>
                </c:pt>
                <c:pt idx="1">
                  <c:v>359</c:v>
                </c:pt>
                <c:pt idx="2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D6-4290-8BE8-4A0E89F32A7C}"/>
            </c:ext>
          </c:extLst>
        </c:ser>
        <c:ser>
          <c:idx val="1"/>
          <c:order val="1"/>
          <c:tx>
            <c:v>Rok 2025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734879415184057E-2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4E-4B8D-A4B1-BD99CB362799}"/>
                </c:ext>
              </c:extLst>
            </c:dLbl>
            <c:dLbl>
              <c:idx val="1"/>
              <c:layout>
                <c:manualLayout>
                  <c:x val="1.2881855298220867E-2"/>
                  <c:y val="-1.7361111111111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4E-4B8D-A4B1-BD99CB362799}"/>
                </c:ext>
              </c:extLst>
            </c:dLbl>
            <c:dLbl>
              <c:idx val="2"/>
              <c:layout>
                <c:manualLayout>
                  <c:x val="6.4409276491104337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4E-4B8D-A4B1-BD99CB3627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Munka1!$A$20:$A$22</c:f>
              <c:strCache>
                <c:ptCount val="3"/>
                <c:pt idx="0">
                  <c:v>Rozpoczęcia budów</c:v>
                </c:pt>
                <c:pt idx="1">
                  <c:v>Zakończenia budów</c:v>
                </c:pt>
                <c:pt idx="2">
                  <c:v>Wydane zaświadczenia </c:v>
                </c:pt>
              </c:strCache>
            </c:strRef>
          </c:cat>
          <c:val>
            <c:numRef>
              <c:f>Munka1!$C$20:$C$22</c:f>
              <c:numCache>
                <c:formatCode>General</c:formatCode>
                <c:ptCount val="3"/>
                <c:pt idx="0">
                  <c:v>632</c:v>
                </c:pt>
                <c:pt idx="1">
                  <c:v>281</c:v>
                </c:pt>
                <c:pt idx="2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D6-4290-8BE8-4A0E89F32A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43047984"/>
        <c:axId val="1043048464"/>
        <c:axId val="0"/>
      </c:bar3DChart>
      <c:catAx>
        <c:axId val="104304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43048464"/>
        <c:crosses val="autoZero"/>
        <c:auto val="1"/>
        <c:lblAlgn val="ctr"/>
        <c:lblOffset val="100"/>
        <c:noMultiLvlLbl val="0"/>
      </c:catAx>
      <c:valAx>
        <c:axId val="104304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4304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Wykres ilości złozonych wniosków-skarg do rozpatrzenia na lata 2024-2025</a:t>
            </a:r>
          </a:p>
        </c:rich>
      </c:tx>
      <c:layout>
        <c:manualLayout>
          <c:xMode val="edge"/>
          <c:yMode val="edge"/>
          <c:x val="0.14486780676631944"/>
          <c:y val="1.14547537227949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Rok 2024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483380816714148E-3"/>
                  <c:y val="-1.1454753722794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F0-4D63-BEF2-1D3217689EB5}"/>
                </c:ext>
              </c:extLst>
            </c:dLbl>
            <c:dLbl>
              <c:idx val="1"/>
              <c:layout>
                <c:manualLayout>
                  <c:x val="3.1655587211142184E-3"/>
                  <c:y val="-2.2909507445589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F0-4D63-BEF2-1D3217689EB5}"/>
                </c:ext>
              </c:extLst>
            </c:dLbl>
            <c:dLbl>
              <c:idx val="2"/>
              <c:layout>
                <c:manualLayout>
                  <c:x val="1.5827793605571383E-3"/>
                  <c:y val="-1.9091256204658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F0-4D63-BEF2-1D3217689EB5}"/>
                </c:ext>
              </c:extLst>
            </c:dLbl>
            <c:dLbl>
              <c:idx val="3"/>
              <c:layout>
                <c:manualLayout>
                  <c:x val="-1.1606914560018227E-16"/>
                  <c:y val="-2.2909507445589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F0-4D63-BEF2-1D3217689EB5}"/>
                </c:ext>
              </c:extLst>
            </c:dLbl>
            <c:dLbl>
              <c:idx val="4"/>
              <c:layout>
                <c:manualLayout>
                  <c:x val="7.9138968027856922E-3"/>
                  <c:y val="-2.2909507445589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F0-4D63-BEF2-1D3217689E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Munka1!$A$30:$A$34</c:f>
              <c:strCache>
                <c:ptCount val="5"/>
                <c:pt idx="0">
                  <c:v>Skargi</c:v>
                </c:pt>
                <c:pt idx="1">
                  <c:v>Według własciwosci</c:v>
                </c:pt>
                <c:pt idx="2">
                  <c:v>Zasadne </c:v>
                </c:pt>
                <c:pt idx="3">
                  <c:v>Niezasadne</c:v>
                </c:pt>
                <c:pt idx="4">
                  <c:v>Wycofane</c:v>
                </c:pt>
              </c:strCache>
            </c:strRef>
          </c:cat>
          <c:val>
            <c:numRef>
              <c:f>Munka1!$B$30:$B$34</c:f>
              <c:numCache>
                <c:formatCode>General</c:formatCode>
                <c:ptCount val="5"/>
                <c:pt idx="0">
                  <c:v>50</c:v>
                </c:pt>
                <c:pt idx="1">
                  <c:v>0</c:v>
                </c:pt>
                <c:pt idx="2">
                  <c:v>21</c:v>
                </c:pt>
                <c:pt idx="3">
                  <c:v>29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F0-4D63-BEF2-1D3217689EB5}"/>
            </c:ext>
          </c:extLst>
        </c:ser>
        <c:ser>
          <c:idx val="1"/>
          <c:order val="1"/>
          <c:tx>
            <c:v>Rok 2025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079455523899969E-2"/>
                  <c:y val="-1.145475372279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F0-4D63-BEF2-1D3217689EB5}"/>
                </c:ext>
              </c:extLst>
            </c:dLbl>
            <c:dLbl>
              <c:idx val="1"/>
              <c:layout>
                <c:manualLayout>
                  <c:x val="9.4966761633427724E-3"/>
                  <c:y val="-1.5273004963726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F0-4D63-BEF2-1D3217689EB5}"/>
                </c:ext>
              </c:extLst>
            </c:dLbl>
            <c:dLbl>
              <c:idx val="2"/>
              <c:layout>
                <c:manualLayout>
                  <c:x val="1.5827793605570804E-3"/>
                  <c:y val="-1.9091256204658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F0-4D63-BEF2-1D3217689EB5}"/>
                </c:ext>
              </c:extLst>
            </c:dLbl>
            <c:dLbl>
              <c:idx val="3"/>
              <c:layout>
                <c:manualLayout>
                  <c:x val="4.7483380816714148E-3"/>
                  <c:y val="-1.5273004963726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F0-4D63-BEF2-1D3217689EB5}"/>
                </c:ext>
              </c:extLst>
            </c:dLbl>
            <c:dLbl>
              <c:idx val="4"/>
              <c:layout>
                <c:manualLayout>
                  <c:x val="7.9138968027856922E-3"/>
                  <c:y val="-1.5273004963726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BF0-4D63-BEF2-1D3217689E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Munka1!$A$30:$A$34</c:f>
              <c:strCache>
                <c:ptCount val="5"/>
                <c:pt idx="0">
                  <c:v>Skargi</c:v>
                </c:pt>
                <c:pt idx="1">
                  <c:v>Według własciwosci</c:v>
                </c:pt>
                <c:pt idx="2">
                  <c:v>Zasadne </c:v>
                </c:pt>
                <c:pt idx="3">
                  <c:v>Niezasadne</c:v>
                </c:pt>
                <c:pt idx="4">
                  <c:v>Wycofane</c:v>
                </c:pt>
              </c:strCache>
            </c:strRef>
          </c:cat>
          <c:val>
            <c:numRef>
              <c:f>Munka1!$C$30:$C$34</c:f>
              <c:numCache>
                <c:formatCode>General</c:formatCode>
                <c:ptCount val="5"/>
                <c:pt idx="0">
                  <c:v>107</c:v>
                </c:pt>
                <c:pt idx="1">
                  <c:v>17</c:v>
                </c:pt>
                <c:pt idx="2">
                  <c:v>37</c:v>
                </c:pt>
                <c:pt idx="3">
                  <c:v>44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BF0-4D63-BEF2-1D3217689E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42974544"/>
        <c:axId val="1042960144"/>
        <c:axId val="0"/>
      </c:bar3DChart>
      <c:catAx>
        <c:axId val="104297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42960144"/>
        <c:crosses val="autoZero"/>
        <c:auto val="1"/>
        <c:lblAlgn val="ctr"/>
        <c:lblOffset val="100"/>
        <c:noMultiLvlLbl val="0"/>
      </c:catAx>
      <c:valAx>
        <c:axId val="104296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4297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Wykres ilości oraz sumy wartosci wystawionych mandatów oraz opłat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Rok 2024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664719230055017E-2"/>
                  <c:y val="-1.7186835335231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35-43EA-9C42-2D484039A535}"/>
                </c:ext>
              </c:extLst>
            </c:dLbl>
            <c:dLbl>
              <c:idx val="1"/>
              <c:layout>
                <c:manualLayout>
                  <c:x val="7.7764794867033679E-3"/>
                  <c:y val="-1.7186835335231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35-43EA-9C42-2D484039A535}"/>
                </c:ext>
              </c:extLst>
            </c:dLbl>
            <c:dLbl>
              <c:idx val="2"/>
              <c:layout>
                <c:manualLayout>
                  <c:x val="5.8323596150273837E-3"/>
                  <c:y val="-1.4322362779359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35-43EA-9C42-2D484039A5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Munka1!$A$26:$A$28</c:f>
              <c:strCache>
                <c:ptCount val="3"/>
                <c:pt idx="0">
                  <c:v>Ilość</c:v>
                </c:pt>
                <c:pt idx="1">
                  <c:v>Kwota mandatów</c:v>
                </c:pt>
                <c:pt idx="2">
                  <c:v>Opłaty legalizacyjne</c:v>
                </c:pt>
              </c:strCache>
            </c:strRef>
          </c:cat>
          <c:val>
            <c:numRef>
              <c:f>Munka1!$B$26:$B$28</c:f>
              <c:numCache>
                <c:formatCode>General</c:formatCode>
                <c:ptCount val="3"/>
                <c:pt idx="0">
                  <c:v>10</c:v>
                </c:pt>
                <c:pt idx="1">
                  <c:v>4800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C-4080-A9DC-1FDC9F05CEBB}"/>
            </c:ext>
          </c:extLst>
        </c:ser>
        <c:ser>
          <c:idx val="1"/>
          <c:order val="1"/>
          <c:tx>
            <c:v>Rok 2025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664719230055017E-2"/>
                  <c:y val="-2.005130789110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35-43EA-9C42-2D484039A535}"/>
                </c:ext>
              </c:extLst>
            </c:dLbl>
            <c:dLbl>
              <c:idx val="1"/>
              <c:layout>
                <c:manualLayout>
                  <c:x val="1.749707884508258E-2"/>
                  <c:y val="-1.4322362779359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35-43EA-9C42-2D484039A535}"/>
                </c:ext>
              </c:extLst>
            </c:dLbl>
            <c:dLbl>
              <c:idx val="2"/>
              <c:layout>
                <c:manualLayout>
                  <c:x val="5.8323596150275259E-3"/>
                  <c:y val="-1.145789022348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35-43EA-9C42-2D484039A5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Munka1!$A$26:$A$28</c:f>
              <c:strCache>
                <c:ptCount val="3"/>
                <c:pt idx="0">
                  <c:v>Ilość</c:v>
                </c:pt>
                <c:pt idx="1">
                  <c:v>Kwota mandatów</c:v>
                </c:pt>
                <c:pt idx="2">
                  <c:v>Opłaty legalizacyjne</c:v>
                </c:pt>
              </c:strCache>
            </c:strRef>
          </c:cat>
          <c:val>
            <c:numRef>
              <c:f>Munka1!$C$26:$C$28</c:f>
              <c:numCache>
                <c:formatCode>General</c:formatCode>
                <c:ptCount val="3"/>
                <c:pt idx="0">
                  <c:v>9</c:v>
                </c:pt>
                <c:pt idx="1">
                  <c:v>4500</c:v>
                </c:pt>
                <c:pt idx="2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2C-4080-A9DC-1FDC9F05CE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83182032"/>
        <c:axId val="1083198352"/>
        <c:axId val="0"/>
      </c:bar3DChart>
      <c:catAx>
        <c:axId val="108318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3198352"/>
        <c:crosses val="autoZero"/>
        <c:auto val="1"/>
        <c:lblAlgn val="ctr"/>
        <c:lblOffset val="100"/>
        <c:noMultiLvlLbl val="0"/>
      </c:catAx>
      <c:valAx>
        <c:axId val="108319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318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Wykres ilości popełnionych wykroczeń w odniesieniu do mandatów karnych za rok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138959497864143E-2"/>
                  <c:y val="-1.9037177101423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6C-44AD-AA2F-7A534366EC0E}"/>
                </c:ext>
              </c:extLst>
            </c:dLbl>
            <c:dLbl>
              <c:idx val="1"/>
              <c:layout>
                <c:manualLayout>
                  <c:x val="1.1496589560631125E-2"/>
                  <c:y val="-1.3597983643874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6C-44AD-AA2F-7A534366EC0E}"/>
                </c:ext>
              </c:extLst>
            </c:dLbl>
            <c:dLbl>
              <c:idx val="2"/>
              <c:layout>
                <c:manualLayout>
                  <c:x val="6.5694797489320115E-3"/>
                  <c:y val="-1.9037177101423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6C-44AD-AA2F-7A534366EC0E}"/>
                </c:ext>
              </c:extLst>
            </c:dLbl>
            <c:dLbl>
              <c:idx val="3"/>
              <c:layout>
                <c:manualLayout>
                  <c:x val="1.3138959497864143E-2"/>
                  <c:y val="-1.3597983643874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6C-44AD-AA2F-7A534366EC0E}"/>
                </c:ext>
              </c:extLst>
            </c:dLbl>
            <c:dLbl>
              <c:idx val="4"/>
              <c:layout>
                <c:manualLayout>
                  <c:x val="1.3138959497864023E-2"/>
                  <c:y val="-1.3597983643874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6C-44AD-AA2F-7A534366EC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Munka1!$E$27:$E$31</c:f>
              <c:strCache>
                <c:ptCount val="5"/>
                <c:pt idx="0">
                  <c:v>Nie przestrzega przepisów</c:v>
                </c:pt>
                <c:pt idx="1">
                  <c:v>Brak pozwolenia - zgłoszenia</c:v>
                </c:pt>
                <c:pt idx="2">
                  <c:v>Nielegalna rozbiórka</c:v>
                </c:pt>
                <c:pt idx="3">
                  <c:v>Przystapienie do prac bez dopełnienia formalności</c:v>
                </c:pt>
                <c:pt idx="4">
                  <c:v>Brak okresowych kontroli</c:v>
                </c:pt>
              </c:strCache>
            </c:strRef>
          </c:cat>
          <c:val>
            <c:numRef>
              <c:f>Munka1!$F$27:$F$31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6C-44AD-AA2F-7A534366EC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79987424"/>
        <c:axId val="1079992704"/>
        <c:axId val="0"/>
      </c:bar3DChart>
      <c:catAx>
        <c:axId val="107998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79992704"/>
        <c:crosses val="autoZero"/>
        <c:auto val="1"/>
        <c:lblAlgn val="ctr"/>
        <c:lblOffset val="100"/>
        <c:noMultiLvlLbl val="0"/>
      </c:catAx>
      <c:valAx>
        <c:axId val="107999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7998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74C6E-0F92-4715-BAE5-411192ED061B}" type="datetimeFigureOut">
              <a:rPr lang="pl-PL" smtClean="0"/>
              <a:t>07.05.2026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191F7-BE37-4384-9566-BB570054AB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04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CA2ED0-E869-544A-0B4D-8F9087AB0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67F43AC-F6FA-5F8C-A7ED-D9B3A11D0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CF9199-D0A3-774F-A4F1-60A64474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7985-11FC-4D97-8474-236A4CC3D333}" type="datetime1">
              <a:rPr lang="pl-PL" smtClean="0"/>
              <a:t>07.05.2026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AED4B0-3F9C-13D5-470F-DC798AA23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6B5151-54B2-5627-28BA-F7DDE086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FD5F-193F-40A4-9A1F-2683433669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9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E7C8D7-41AC-A367-FB13-0683FE91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1BBB00C-43FD-A2A8-F7F0-5CA1415EB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31B801-45A7-F357-00C1-0F451DC5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11A4-AFFF-4862-953C-F869741BFADB}" type="datetime1">
              <a:rPr lang="pl-PL" smtClean="0"/>
              <a:t>07.05.2026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376313-EEDB-62D8-8909-A6F74C5E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7C2F4B-FAF1-4030-2023-0E4E526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FD5F-193F-40A4-9A1F-2683433669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12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32F9E7A-C915-CA35-BBAE-A0FFC2667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6DCAD4D-74C0-9665-BFA2-2D73F578F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D56927-3DE3-F5AC-4F0C-0BD82133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9D1A-1D1A-49C2-BAB5-EDD5BBB19F35}" type="datetime1">
              <a:rPr lang="pl-PL" smtClean="0"/>
              <a:t>07.05.2026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E42968-FA33-F89A-35D5-C97D0FBB0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C3ACE0-7CCA-3AE9-DC7D-521AD685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FD5F-193F-40A4-9A1F-2683433669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92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898E47-E1E6-15A2-6DD5-DA9FE136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D9F3AD-BD36-4ADE-2FCD-B8DA3FED0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E70E69-448C-720F-15A7-D59F5576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8315-23BE-4FBB-A2C0-E26BB25405C2}" type="datetime1">
              <a:rPr lang="pl-PL" smtClean="0"/>
              <a:t>07.05.2026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11276C5-FD22-31D0-B0EF-2072C5CF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5E447A-014E-A1D2-7F6A-7ECE4FB9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FD5F-193F-40A4-9A1F-2683433669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3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3C2141-5857-E462-A543-1CFB44EA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9866AF-AC67-F7DB-9D15-5E67C813D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5702FB-BDEB-6743-A15D-AB12A07D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0E51-4D12-4C01-AD18-121E9A480EFE}" type="datetime1">
              <a:rPr lang="pl-PL" smtClean="0"/>
              <a:t>07.05.2026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AC141BE-6028-F31E-FB46-8D0574FE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7BD2CE-1FAD-B0E8-AE76-2EC7007A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FD5F-193F-40A4-9A1F-2683433669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3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8FA19C-AAA6-4A3B-0A42-148DC4A4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AEF08A-C681-04CD-9E67-A476E5E04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96858A3-4433-A09B-A7AB-BF6C9664D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74F77B4-ED81-3AA7-FC34-7544B23E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BCA4-974F-4E69-A641-FDF57527BA96}" type="datetime1">
              <a:rPr lang="pl-PL" smtClean="0"/>
              <a:t>07.05.2026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1AE6BF7-5D11-0C43-BB56-DE06D90A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E2AB87C-B071-1FEC-39AE-1EDEBC43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FD5F-193F-40A4-9A1F-2683433669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3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A62A38-5276-1D0E-96D5-4AC65267D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918676-1BC0-2C6A-641C-046B79231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BA2146F-11CB-188A-B039-4BE506D72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D46A1DE-14A5-2112-6E5D-7A4154A7F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81B68B4-842A-ED47-CC84-291EA81C8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94DF7F8-E0A0-CD87-B120-81C7DDA2F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1810-ED2D-4ECF-80F9-E19DB9E2C7CD}" type="datetime1">
              <a:rPr lang="pl-PL" smtClean="0"/>
              <a:t>07.05.2026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9335563-542B-8972-E625-2B64C8A6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9434FE7-C921-0994-61B3-5AFEE8D6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FD5F-193F-40A4-9A1F-2683433669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9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2D806D-C535-3F42-9D03-C7A20DA85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32CD18D-C424-A9D8-A892-09555670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CF72-0267-42A6-8954-E61D8F639966}" type="datetime1">
              <a:rPr lang="pl-PL" smtClean="0"/>
              <a:t>07.05.2026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FC7CBF7-C5A6-5A96-70F7-B643D51D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86355F0-9F91-8787-14DF-80496AE4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FD5F-193F-40A4-9A1F-2683433669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5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4AC4F5B-8D86-3E25-26DA-FD983D21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2D9C-C7E8-45EE-81F9-6B0EC736B24E}" type="datetime1">
              <a:rPr lang="pl-PL" smtClean="0"/>
              <a:t>07.05.2026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E21FE71-E98D-A9EA-B1B0-33776192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B2E16A-51F9-9680-B464-D5379C35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FD5F-193F-40A4-9A1F-2683433669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8261E3-B4AE-FF84-9B66-839EF84CA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77E921-DC33-4095-3FC7-50DF9BFB7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7B29E7D-A2AA-9320-6A86-E214D2939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FD74766-E325-A31B-4B4E-EAB0D15D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DB601-E877-429F-B845-88A47D804AE1}" type="datetime1">
              <a:rPr lang="pl-PL" smtClean="0"/>
              <a:t>07.05.2026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0619255-6F66-7984-F4C1-AB4904E1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FA8923-62F0-9745-77C7-A506B77B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FD5F-193F-40A4-9A1F-2683433669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0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9C632-280F-E3DE-E551-BF549480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AB8ABB4-3133-98BF-21BE-2924A7B98D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6332BDA-2F56-1CC5-1DCD-E70B9A993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F3870F-550A-EE43-1E12-249AC451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1A08-EE1F-44D9-AADB-D275BE24C092}" type="datetime1">
              <a:rPr lang="pl-PL" smtClean="0"/>
              <a:t>07.05.2026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BB65884-09D8-51DE-7D05-19E97CB4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91479E-5D60-C7C4-9DE4-6C517216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FD5F-193F-40A4-9A1F-2683433669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25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1BCA976-86A2-DA5B-094D-04C74EA1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2EA446-5F00-BECB-E2F5-54E3F8A65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9421CB-D8AB-3ABF-4439-01126485A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DAAF3-11F2-467B-B992-22EFF909C0D1}" type="datetime1">
              <a:rPr lang="pl-PL" smtClean="0"/>
              <a:t>07.05.2026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FE6388-5DF0-D7A7-F196-3E6ED1C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F09A41-8F9C-211A-5BBC-7C8C3D356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4FD5F-193F-40A4-9A1F-2683433669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36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galis.pl/document-view.seam?documentId=mfrxilrtg4zdeojygu2t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3FB08A-058D-051B-E865-4B594F52D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55" y="267849"/>
            <a:ext cx="10552889" cy="1862509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Sprawozdanie z zakresu działań PINB </a:t>
            </a:r>
            <a:br>
              <a:rPr lang="pl-PL" sz="4800" b="1" dirty="0"/>
            </a:br>
            <a:r>
              <a:rPr lang="pl-PL" sz="4800" b="1" dirty="0"/>
              <a:t>w Brzegu za rok 2025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3A9288-EC33-438A-9D0E-4E19811C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123" y="1874943"/>
            <a:ext cx="7769754" cy="48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02FE7-290F-1E53-EF33-3CA5BCED8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73690D41-1FA6-E4C4-01D8-38386573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5460" y="6231803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https://www.pinb-brzeg.4bip.pl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87CAAF3-71A5-D50C-9D91-BCBB66310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85" y="6065878"/>
            <a:ext cx="1038629" cy="680481"/>
          </a:xfrm>
          <a:prstGeom prst="rect">
            <a:avLst/>
          </a:prstGeom>
        </p:spPr>
      </p:pic>
      <p:sp>
        <p:nvSpPr>
          <p:cNvPr id="10" name="Symbol zastępczy stopki 1">
            <a:extLst>
              <a:ext uri="{FF2B5EF4-FFF2-40B4-BE49-F238E27FC236}">
                <a16:creationId xmlns:a16="http://schemas.microsoft.com/office/drawing/2014/main" id="{068D59A1-210D-04EA-3027-B2CA84630642}"/>
              </a:ext>
            </a:extLst>
          </p:cNvPr>
          <p:cNvSpPr txBox="1">
            <a:spLocks/>
          </p:cNvSpPr>
          <p:nvPr/>
        </p:nvSpPr>
        <p:spPr>
          <a:xfrm>
            <a:off x="818187" y="62318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sekretariat@brzeg.pinb.gov.pl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655818-0D76-DE44-F32D-8EE93074D653}"/>
              </a:ext>
            </a:extLst>
          </p:cNvPr>
          <p:cNvSpPr>
            <a:spLocks noGrp="1"/>
          </p:cNvSpPr>
          <p:nvPr/>
        </p:nvSpPr>
        <p:spPr>
          <a:xfrm>
            <a:off x="1708307" y="253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Działalność karna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C2EEAC15-1FB9-8270-7FA0-410E07EC7A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01521"/>
              </p:ext>
            </p:extLst>
          </p:nvPr>
        </p:nvGraphicFramePr>
        <p:xfrm>
          <a:off x="2254093" y="1284411"/>
          <a:ext cx="7732728" cy="466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10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42724-B629-E028-F3DD-D11339D74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0D44393E-7486-81D0-2532-37B573F0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5460" y="6231803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https://www.pinb-brzeg.4bip.pl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FE3BE9B-A529-D53F-73A8-97961EFC8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85" y="6065878"/>
            <a:ext cx="1038629" cy="680481"/>
          </a:xfrm>
          <a:prstGeom prst="rect">
            <a:avLst/>
          </a:prstGeom>
        </p:spPr>
      </p:pic>
      <p:sp>
        <p:nvSpPr>
          <p:cNvPr id="10" name="Symbol zastępczy stopki 1">
            <a:extLst>
              <a:ext uri="{FF2B5EF4-FFF2-40B4-BE49-F238E27FC236}">
                <a16:creationId xmlns:a16="http://schemas.microsoft.com/office/drawing/2014/main" id="{902EFE36-C647-F7DD-8B86-557267A99B8B}"/>
              </a:ext>
            </a:extLst>
          </p:cNvPr>
          <p:cNvSpPr txBox="1">
            <a:spLocks/>
          </p:cNvSpPr>
          <p:nvPr/>
        </p:nvSpPr>
        <p:spPr>
          <a:xfrm>
            <a:off x="818187" y="62318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sekretariat@brzeg.pinb.gov.pl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3922652-117C-1465-3EDC-9AB9FE5C327A}"/>
              </a:ext>
            </a:extLst>
          </p:cNvPr>
          <p:cNvSpPr>
            <a:spLocks noGrp="1"/>
          </p:cNvSpPr>
          <p:nvPr/>
        </p:nvSpPr>
        <p:spPr>
          <a:xfrm>
            <a:off x="1981199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Problemy i trudności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AF7BE5-6D68-C287-F39E-7410A238C1A7}"/>
              </a:ext>
            </a:extLst>
          </p:cNvPr>
          <p:cNvSpPr>
            <a:spLocks noGrp="1"/>
          </p:cNvSpPr>
          <p:nvPr/>
        </p:nvSpPr>
        <p:spPr>
          <a:xfrm>
            <a:off x="1981200" y="11660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Duża liczba prowadzonych spraw jednocześnie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Złożoność postepowań</a:t>
            </a:r>
          </a:p>
          <a:p>
            <a:pPr>
              <a:defRPr/>
            </a:pPr>
            <a:r>
              <a:rPr lang="pl-PL" dirty="0">
                <a:solidFill>
                  <a:prstClr val="black"/>
                </a:solidFill>
              </a:rPr>
              <a:t>Obciążenie przypadające na pracownika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Trudności w ustaleniu stanu faktycznego (brak starych dokumentacji)</a:t>
            </a:r>
          </a:p>
          <a:p>
            <a:pPr>
              <a:defRPr/>
            </a:pPr>
            <a:r>
              <a:rPr lang="pl-PL" dirty="0">
                <a:solidFill>
                  <a:prstClr val="black"/>
                </a:solidFill>
              </a:rPr>
              <a:t>Roszczeniowość i niska świadomość prawna społeczeństwa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Tzw. „szara strefa budowlana”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4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18895-422A-0EC4-43D3-7672DFFC3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960BA14-E2DB-3AF2-299A-541B71D1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5460" y="6231803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https://www.pinb-brzeg.4bip.pl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2AED60F-2CA5-9DF9-0585-747D402B2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85" y="6065878"/>
            <a:ext cx="1038629" cy="680481"/>
          </a:xfrm>
          <a:prstGeom prst="rect">
            <a:avLst/>
          </a:prstGeom>
        </p:spPr>
      </p:pic>
      <p:sp>
        <p:nvSpPr>
          <p:cNvPr id="10" name="Symbol zastępczy stopki 1">
            <a:extLst>
              <a:ext uri="{FF2B5EF4-FFF2-40B4-BE49-F238E27FC236}">
                <a16:creationId xmlns:a16="http://schemas.microsoft.com/office/drawing/2014/main" id="{C92D2142-B105-496E-6E8E-F8F5CB5F6F00}"/>
              </a:ext>
            </a:extLst>
          </p:cNvPr>
          <p:cNvSpPr txBox="1">
            <a:spLocks/>
          </p:cNvSpPr>
          <p:nvPr/>
        </p:nvSpPr>
        <p:spPr>
          <a:xfrm>
            <a:off x="818187" y="62318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sekretariat@brzeg.pinb.gov.pl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2797F6E-D949-9EE1-882D-13FA7798B5FC}"/>
              </a:ext>
            </a:extLst>
          </p:cNvPr>
          <p:cNvSpPr>
            <a:spLocks noGrp="1"/>
          </p:cNvSpPr>
          <p:nvPr/>
        </p:nvSpPr>
        <p:spPr>
          <a:xfrm>
            <a:off x="1981199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Cele i kierunki działań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D09169-490F-FDAD-6608-5BDAB6192620}"/>
              </a:ext>
            </a:extLst>
          </p:cNvPr>
          <p:cNvSpPr>
            <a:spLocks noGrp="1"/>
          </p:cNvSpPr>
          <p:nvPr/>
        </p:nvSpPr>
        <p:spPr>
          <a:xfrm>
            <a:off x="1981200" y="11660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pl-PL" dirty="0">
                <a:solidFill>
                  <a:prstClr val="black"/>
                </a:solidFill>
              </a:rPr>
              <a:t>Podnoszenie kwalifikacji kadry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Usprawnienie i wypracowanie procedur</a:t>
            </a:r>
          </a:p>
          <a:p>
            <a:r>
              <a:rPr lang="pl-PL" dirty="0">
                <a:solidFill>
                  <a:prstClr val="black"/>
                </a:solidFill>
              </a:rPr>
              <a:t>Szkolenia i wparcie AI</a:t>
            </a:r>
          </a:p>
          <a:p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Cyfryzacja</a:t>
            </a:r>
          </a:p>
          <a:p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Współpraca z innymi organami takimi jak PSP, PIS, </a:t>
            </a:r>
            <a:r>
              <a:rPr lang="pl-PL" dirty="0" err="1">
                <a:solidFill>
                  <a:prstClr val="black"/>
                </a:solidFill>
                <a:latin typeface="Calibri" panose="020F0502020204030204"/>
              </a:rPr>
              <a:t>WBiA</a:t>
            </a: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 i WD w SP, PGWWP</a:t>
            </a:r>
          </a:p>
          <a:p>
            <a:r>
              <a:rPr lang="pl-PL" dirty="0">
                <a:solidFill>
                  <a:prstClr val="black"/>
                </a:solidFill>
              </a:rPr>
              <a:t>Zwiększenie liczby kontroli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Edukacja inwestorów i społeczeństwa</a:t>
            </a:r>
          </a:p>
        </p:txBody>
      </p:sp>
    </p:spTree>
    <p:extLst>
      <p:ext uri="{BB962C8B-B14F-4D97-AF65-F5344CB8AC3E}">
        <p14:creationId xmlns:p14="http://schemas.microsoft.com/office/powerpoint/2010/main" val="40716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94E0B-CE0A-64A8-39A9-C1845945A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4A35A266-D52B-5BF1-AEFF-86E57B77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5460" y="6231803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https://www.pinb-brzeg.4bip.pl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54623B9-E488-33A6-A3E1-20F29F226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85" y="6065878"/>
            <a:ext cx="1038629" cy="680481"/>
          </a:xfrm>
          <a:prstGeom prst="rect">
            <a:avLst/>
          </a:prstGeom>
        </p:spPr>
      </p:pic>
      <p:sp>
        <p:nvSpPr>
          <p:cNvPr id="10" name="Symbol zastępczy stopki 1">
            <a:extLst>
              <a:ext uri="{FF2B5EF4-FFF2-40B4-BE49-F238E27FC236}">
                <a16:creationId xmlns:a16="http://schemas.microsoft.com/office/drawing/2014/main" id="{EBF15D6C-D8C9-6DBD-60A6-C755F21A346A}"/>
              </a:ext>
            </a:extLst>
          </p:cNvPr>
          <p:cNvSpPr txBox="1">
            <a:spLocks/>
          </p:cNvSpPr>
          <p:nvPr/>
        </p:nvSpPr>
        <p:spPr>
          <a:xfrm>
            <a:off x="818187" y="62318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sekretariat@brzeg.pinb.gov.pl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91F7E7-13A7-920B-94D7-E5AE520F0E6E}"/>
              </a:ext>
            </a:extLst>
          </p:cNvPr>
          <p:cNvSpPr>
            <a:spLocks noGrp="1"/>
          </p:cNvSpPr>
          <p:nvPr/>
        </p:nvSpPr>
        <p:spPr>
          <a:xfrm>
            <a:off x="2066107" y="1471625"/>
            <a:ext cx="7900852" cy="312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Dziękuję za uwagę</a:t>
            </a:r>
            <a:endParaRPr kumimoji="0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Symbol zastępczy stopki 1">
            <a:extLst>
              <a:ext uri="{FF2B5EF4-FFF2-40B4-BE49-F238E27FC236}">
                <a16:creationId xmlns:a16="http://schemas.microsoft.com/office/drawing/2014/main" id="{A46C6B46-CA67-4A52-BA66-4FC92D67C38C}"/>
              </a:ext>
            </a:extLst>
          </p:cNvPr>
          <p:cNvSpPr txBox="1">
            <a:spLocks/>
          </p:cNvSpPr>
          <p:nvPr/>
        </p:nvSpPr>
        <p:spPr>
          <a:xfrm>
            <a:off x="5176177" y="5114190"/>
            <a:ext cx="5640979" cy="603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6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Prezentację wykonał mgr inż. Przemysław Andrzejczyk </a:t>
            </a:r>
          </a:p>
          <a:p>
            <a:pPr>
              <a:defRPr/>
            </a:pPr>
            <a:r>
              <a:rPr lang="pl-PL" sz="16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starszy inspektor nadzoru budowlanego</a:t>
            </a:r>
          </a:p>
        </p:txBody>
      </p:sp>
    </p:spTree>
    <p:extLst>
      <p:ext uri="{BB962C8B-B14F-4D97-AF65-F5344CB8AC3E}">
        <p14:creationId xmlns:p14="http://schemas.microsoft.com/office/powerpoint/2010/main" val="1550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4E212F2A-7440-1CBE-75C0-B148864F5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5460" y="6231803"/>
            <a:ext cx="4114800" cy="365125"/>
          </a:xfrm>
        </p:spPr>
        <p:txBody>
          <a:bodyPr/>
          <a:lstStyle/>
          <a:p>
            <a:r>
              <a:rPr lang="pl-PL" sz="1600" dirty="0"/>
              <a:t>https://www.pinb-brzeg.4bip.pl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2EADAFE-3A78-6F0C-C314-B4AAA384A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85" y="6065878"/>
            <a:ext cx="1038629" cy="680481"/>
          </a:xfrm>
          <a:prstGeom prst="rect">
            <a:avLst/>
          </a:prstGeom>
        </p:spPr>
      </p:pic>
      <p:sp>
        <p:nvSpPr>
          <p:cNvPr id="10" name="Symbol zastępczy stopki 1">
            <a:extLst>
              <a:ext uri="{FF2B5EF4-FFF2-40B4-BE49-F238E27FC236}">
                <a16:creationId xmlns:a16="http://schemas.microsoft.com/office/drawing/2014/main" id="{D41927A5-C88D-B467-FEC7-62D7B44BCAB1}"/>
              </a:ext>
            </a:extLst>
          </p:cNvPr>
          <p:cNvSpPr txBox="1">
            <a:spLocks/>
          </p:cNvSpPr>
          <p:nvPr/>
        </p:nvSpPr>
        <p:spPr>
          <a:xfrm>
            <a:off x="818187" y="62318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/>
              <a:t>sekretariat@brzeg.pinb.gov.pl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835522-4C9D-4CE4-A160-242E8C57AEBD}"/>
              </a:ext>
            </a:extLst>
          </p:cNvPr>
          <p:cNvSpPr>
            <a:spLocks noGrp="1"/>
          </p:cNvSpPr>
          <p:nvPr/>
        </p:nvSpPr>
        <p:spPr>
          <a:xfrm>
            <a:off x="1981199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Zakres działania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224BFC-5F8A-572D-36ED-9E0B5E6104D5}"/>
              </a:ext>
            </a:extLst>
          </p:cNvPr>
          <p:cNvSpPr>
            <a:spLocks noGrp="1"/>
          </p:cNvSpPr>
          <p:nvPr/>
        </p:nvSpPr>
        <p:spPr>
          <a:xfrm>
            <a:off x="1981200" y="11660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sz="100" dirty="0"/>
          </a:p>
          <a:p>
            <a:r>
              <a:rPr dirty="0" err="1"/>
              <a:t>Kontrole</a:t>
            </a:r>
            <a:r>
              <a:rPr dirty="0"/>
              <a:t> </a:t>
            </a:r>
            <a:r>
              <a:rPr dirty="0" err="1"/>
              <a:t>obiektów</a:t>
            </a:r>
            <a:r>
              <a:rPr dirty="0"/>
              <a:t> </a:t>
            </a:r>
            <a:r>
              <a:rPr dirty="0" err="1"/>
              <a:t>budowlanych</a:t>
            </a:r>
            <a:endParaRPr lang="pl-PL" dirty="0"/>
          </a:p>
          <a:p>
            <a:r>
              <a:rPr lang="pl-PL" dirty="0"/>
              <a:t>Kontrole budów</a:t>
            </a:r>
          </a:p>
          <a:p>
            <a:r>
              <a:rPr lang="pl-PL" dirty="0"/>
              <a:t>Rozpoczęcia budów</a:t>
            </a:r>
          </a:p>
          <a:p>
            <a:r>
              <a:rPr lang="pl-PL" dirty="0"/>
              <a:t>Zakończenia budów</a:t>
            </a:r>
          </a:p>
          <a:p>
            <a:r>
              <a:rPr lang="pl-PL" dirty="0"/>
              <a:t>Wydawanie pozwoleń na użytkowanie</a:t>
            </a:r>
            <a:endParaRPr dirty="0"/>
          </a:p>
          <a:p>
            <a:r>
              <a:rPr dirty="0" err="1"/>
              <a:t>Postępowania</a:t>
            </a:r>
            <a:r>
              <a:rPr dirty="0"/>
              <a:t> </a:t>
            </a:r>
            <a:r>
              <a:rPr dirty="0" err="1"/>
              <a:t>administracyjne</a:t>
            </a:r>
            <a:endParaRPr lang="pl-PL" dirty="0"/>
          </a:p>
          <a:p>
            <a:r>
              <a:rPr lang="pl-PL" dirty="0"/>
              <a:t>Reagowanie na zagrożenia, wnioski-skargi</a:t>
            </a:r>
          </a:p>
          <a:p>
            <a:r>
              <a:rPr lang="pl-PL" dirty="0"/>
              <a:t>Działalność karna i legalizacyjna</a:t>
            </a:r>
          </a:p>
        </p:txBody>
      </p:sp>
    </p:spTree>
    <p:extLst>
      <p:ext uri="{BB962C8B-B14F-4D97-AF65-F5344CB8AC3E}">
        <p14:creationId xmlns:p14="http://schemas.microsoft.com/office/powerpoint/2010/main" val="2910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99A7F-6F94-7E2B-007B-350047A55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E88D84C8-AF6D-58CE-84E8-CE974749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5460" y="6231803"/>
            <a:ext cx="4114800" cy="365125"/>
          </a:xfrm>
        </p:spPr>
        <p:txBody>
          <a:bodyPr/>
          <a:lstStyle/>
          <a:p>
            <a:r>
              <a:rPr lang="pl-PL" sz="1600" dirty="0"/>
              <a:t>https://www.pinb-brzeg.4bip.pl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20477E-5D69-9A93-94DB-D63B21A2F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85" y="6065878"/>
            <a:ext cx="1038629" cy="680481"/>
          </a:xfrm>
          <a:prstGeom prst="rect">
            <a:avLst/>
          </a:prstGeom>
        </p:spPr>
      </p:pic>
      <p:sp>
        <p:nvSpPr>
          <p:cNvPr id="10" name="Symbol zastępczy stopki 1">
            <a:extLst>
              <a:ext uri="{FF2B5EF4-FFF2-40B4-BE49-F238E27FC236}">
                <a16:creationId xmlns:a16="http://schemas.microsoft.com/office/drawing/2014/main" id="{1C5B9E1B-96F2-E620-B334-6ABD5F041B0B}"/>
              </a:ext>
            </a:extLst>
          </p:cNvPr>
          <p:cNvSpPr txBox="1">
            <a:spLocks/>
          </p:cNvSpPr>
          <p:nvPr/>
        </p:nvSpPr>
        <p:spPr>
          <a:xfrm>
            <a:off x="818187" y="62318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/>
              <a:t>sekretariat@brzeg.pinb.gov.pl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33B22D-D28B-1B47-4252-B428A2AB0BE0}"/>
              </a:ext>
            </a:extLst>
          </p:cNvPr>
          <p:cNvSpPr>
            <a:spLocks noGrp="1"/>
          </p:cNvSpPr>
          <p:nvPr/>
        </p:nvSpPr>
        <p:spPr>
          <a:xfrm>
            <a:off x="1981199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Podstawa prawna</a:t>
            </a:r>
            <a:endParaRPr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620A72-27C6-AAA0-F218-A3E2BD1446A5}"/>
              </a:ext>
            </a:extLst>
          </p:cNvPr>
          <p:cNvSpPr>
            <a:spLocks noGrp="1"/>
          </p:cNvSpPr>
          <p:nvPr/>
        </p:nvSpPr>
        <p:spPr>
          <a:xfrm>
            <a:off x="1498060" y="1166019"/>
            <a:ext cx="85019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dirty="0"/>
          </a:p>
          <a:p>
            <a:r>
              <a:rPr lang="pl-PL" dirty="0"/>
              <a:t>Kodeks postępowania administracyjnego  z dnia 7 listopada 2025 r. </a:t>
            </a:r>
            <a:r>
              <a:rPr lang="pl-PL" u="sng" dirty="0">
                <a:solidFill>
                  <a:schemeClr val="accent5">
                    <a:lumMod val="75000"/>
                  </a:schemeClr>
                </a:solidFill>
              </a:rPr>
              <a:t>(Dz.U. z 2025 r. poz. 1691)</a:t>
            </a:r>
          </a:p>
          <a:p>
            <a:r>
              <a:rPr lang="pl-PL" dirty="0"/>
              <a:t>Prawo Budowlane z dnia 27 marca 2026r. </a:t>
            </a:r>
            <a:r>
              <a:rPr lang="pl-PL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pl-PL" u="sng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Dz.U. z 2026 r. poz. 524)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pl-PL" dirty="0"/>
              <a:t>Rozporządzenie Ministra Infrastruktury w sprawie warunków technicznych, jakim powinny odpowiadać budynki i ich usytuowanie z dnia 15 kwietnia 2022 r. </a:t>
            </a:r>
            <a:r>
              <a:rPr lang="pl-PL" u="sng" dirty="0">
                <a:solidFill>
                  <a:schemeClr val="accent5">
                    <a:lumMod val="75000"/>
                  </a:schemeClr>
                </a:solidFill>
              </a:rPr>
              <a:t>(Dz.U. z 2022 r. poz. 1225)</a:t>
            </a:r>
          </a:p>
          <a:p>
            <a:r>
              <a:rPr lang="pl-PL" dirty="0"/>
              <a:t>Inne ustawy i rozporządzenia</a:t>
            </a:r>
          </a:p>
          <a:p>
            <a:r>
              <a:rPr lang="pl-PL" dirty="0"/>
              <a:t>Przepisy miejscowe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457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0DAF6-5F44-0D46-B4E7-C786CA33E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540DF668-E183-9047-AD94-F2565C3E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5460" y="6231803"/>
            <a:ext cx="4114800" cy="365125"/>
          </a:xfrm>
        </p:spPr>
        <p:txBody>
          <a:bodyPr/>
          <a:lstStyle/>
          <a:p>
            <a:r>
              <a:rPr lang="pl-PL" sz="1600" dirty="0"/>
              <a:t>https://www.pinb-brzeg.4bip.pl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10BF78-767C-C292-FC16-FE7F01D95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85" y="6065878"/>
            <a:ext cx="1038629" cy="680481"/>
          </a:xfrm>
          <a:prstGeom prst="rect">
            <a:avLst/>
          </a:prstGeom>
        </p:spPr>
      </p:pic>
      <p:sp>
        <p:nvSpPr>
          <p:cNvPr id="10" name="Symbol zastępczy stopki 1">
            <a:extLst>
              <a:ext uri="{FF2B5EF4-FFF2-40B4-BE49-F238E27FC236}">
                <a16:creationId xmlns:a16="http://schemas.microsoft.com/office/drawing/2014/main" id="{2EA5096C-CE19-3BE5-987C-C3AA3C16F21D}"/>
              </a:ext>
            </a:extLst>
          </p:cNvPr>
          <p:cNvSpPr txBox="1">
            <a:spLocks/>
          </p:cNvSpPr>
          <p:nvPr/>
        </p:nvSpPr>
        <p:spPr>
          <a:xfrm>
            <a:off x="818187" y="62318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/>
              <a:t>sekretariat@brzeg.pinb.gov.pl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72AA83-9629-3AC5-6D14-38A930F40D98}"/>
              </a:ext>
            </a:extLst>
          </p:cNvPr>
          <p:cNvSpPr>
            <a:spLocks noGrp="1"/>
          </p:cNvSpPr>
          <p:nvPr/>
        </p:nvSpPr>
        <p:spPr>
          <a:xfrm>
            <a:off x="1981199" y="1377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Struktura organizacyjna</a:t>
            </a:r>
            <a:endParaRPr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D413C81-6EE1-A171-241B-F8EC68F32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975727"/>
              </p:ext>
            </p:extLst>
          </p:nvPr>
        </p:nvGraphicFramePr>
        <p:xfrm>
          <a:off x="1615439" y="1502229"/>
          <a:ext cx="8961120" cy="3550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259">
                  <a:extLst>
                    <a:ext uri="{9D8B030D-6E8A-4147-A177-3AD203B41FA5}">
                      <a16:colId xmlns:a16="http://schemas.microsoft.com/office/drawing/2014/main" val="724244930"/>
                    </a:ext>
                  </a:extLst>
                </a:gridCol>
                <a:gridCol w="2323232">
                  <a:extLst>
                    <a:ext uri="{9D8B030D-6E8A-4147-A177-3AD203B41FA5}">
                      <a16:colId xmlns:a16="http://schemas.microsoft.com/office/drawing/2014/main" val="1474788530"/>
                    </a:ext>
                  </a:extLst>
                </a:gridCol>
                <a:gridCol w="2212629">
                  <a:extLst>
                    <a:ext uri="{9D8B030D-6E8A-4147-A177-3AD203B41FA5}">
                      <a16:colId xmlns:a16="http://schemas.microsoft.com/office/drawing/2014/main" val="1027471329"/>
                    </a:ext>
                  </a:extLst>
                </a:gridCol>
              </a:tblGrid>
              <a:tr h="369842">
                <a:tc>
                  <a:txBody>
                    <a:bodyPr/>
                    <a:lstStyle/>
                    <a:p>
                      <a:r>
                        <a:rPr lang="pl-PL" dirty="0"/>
                        <a:t>Stan osobowy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930287"/>
                  </a:ext>
                </a:extLst>
              </a:tr>
              <a:tr h="369842">
                <a:tc>
                  <a:txBody>
                    <a:bodyPr/>
                    <a:lstStyle/>
                    <a:p>
                      <a:r>
                        <a:rPr lang="pl-PL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353739"/>
                  </a:ext>
                </a:extLst>
              </a:tr>
              <a:tr h="647224">
                <a:tc>
                  <a:txBody>
                    <a:bodyPr/>
                    <a:lstStyle/>
                    <a:p>
                      <a:r>
                        <a:rPr lang="pl-PL" dirty="0"/>
                        <a:t>Powiatowy Inspektor Nadzoru Budowlanego w powiecie brzeskim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157127"/>
                  </a:ext>
                </a:extLst>
              </a:tr>
              <a:tr h="369842">
                <a:tc>
                  <a:txBody>
                    <a:bodyPr/>
                    <a:lstStyle/>
                    <a:p>
                      <a:r>
                        <a:rPr lang="pl-PL" dirty="0"/>
                        <a:t>Starszy inspektor nadzoru budowlanego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863358"/>
                  </a:ext>
                </a:extLst>
              </a:tr>
              <a:tr h="369842">
                <a:tc>
                  <a:txBody>
                    <a:bodyPr/>
                    <a:lstStyle/>
                    <a:p>
                      <a:r>
                        <a:rPr lang="pl-PL" dirty="0"/>
                        <a:t>Starszy specjalista do spraw budownictwa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67784"/>
                  </a:ext>
                </a:extLst>
              </a:tr>
              <a:tr h="369842">
                <a:tc>
                  <a:txBody>
                    <a:bodyPr/>
                    <a:lstStyle/>
                    <a:p>
                      <a:r>
                        <a:rPr lang="pl-PL" dirty="0"/>
                        <a:t>Specjalista do spraw budownictwa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321686"/>
                  </a:ext>
                </a:extLst>
              </a:tr>
              <a:tr h="406765">
                <a:tc>
                  <a:txBody>
                    <a:bodyPr/>
                    <a:lstStyle/>
                    <a:p>
                      <a:r>
                        <a:rPr lang="pl-PL" dirty="0"/>
                        <a:t>Starszy specjalista do spraw orzecznictwa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209863"/>
                  </a:ext>
                </a:extLst>
              </a:tr>
              <a:tr h="647224">
                <a:tc>
                  <a:txBody>
                    <a:bodyPr/>
                    <a:lstStyle/>
                    <a:p>
                      <a:r>
                        <a:rPr lang="pl-PL" dirty="0"/>
                        <a:t>Referent do spraw kancelaryjno-administracyjnych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571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7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29B38-05D7-D12A-0B5F-8321D51BD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EFD3B02B-6A30-9D45-28D1-871CD28F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5460" y="6231803"/>
            <a:ext cx="4114800" cy="365125"/>
          </a:xfrm>
        </p:spPr>
        <p:txBody>
          <a:bodyPr/>
          <a:lstStyle/>
          <a:p>
            <a:r>
              <a:rPr lang="pl-PL" sz="1600" dirty="0"/>
              <a:t>https://www.pinb-brzeg.4bip.pl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5E50A49-3905-95EF-80F0-584029ED0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85" y="6065878"/>
            <a:ext cx="1038629" cy="680481"/>
          </a:xfrm>
          <a:prstGeom prst="rect">
            <a:avLst/>
          </a:prstGeom>
        </p:spPr>
      </p:pic>
      <p:sp>
        <p:nvSpPr>
          <p:cNvPr id="10" name="Symbol zastępczy stopki 1">
            <a:extLst>
              <a:ext uri="{FF2B5EF4-FFF2-40B4-BE49-F238E27FC236}">
                <a16:creationId xmlns:a16="http://schemas.microsoft.com/office/drawing/2014/main" id="{9E348041-6356-0747-8BD0-6690B50E9B93}"/>
              </a:ext>
            </a:extLst>
          </p:cNvPr>
          <p:cNvSpPr txBox="1">
            <a:spLocks/>
          </p:cNvSpPr>
          <p:nvPr/>
        </p:nvSpPr>
        <p:spPr>
          <a:xfrm>
            <a:off x="818187" y="62318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/>
              <a:t>sekretariat@brzeg.pinb.gov.pl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A4EA79-C954-8FEC-B1DE-CE35AF5E2ADC}"/>
              </a:ext>
            </a:extLst>
          </p:cNvPr>
          <p:cNvSpPr>
            <a:spLocks noGrp="1"/>
          </p:cNvSpPr>
          <p:nvPr/>
        </p:nvSpPr>
        <p:spPr>
          <a:xfrm>
            <a:off x="1981199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Czynności kontrolne</a:t>
            </a:r>
            <a:endParaRPr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AB169F-F38B-DAC6-8F4E-AF18F42D4F8F}"/>
              </a:ext>
            </a:extLst>
          </p:cNvPr>
          <p:cNvSpPr>
            <a:spLocks noGrp="1"/>
          </p:cNvSpPr>
          <p:nvPr/>
        </p:nvSpPr>
        <p:spPr>
          <a:xfrm>
            <a:off x="1543780" y="4859383"/>
            <a:ext cx="9272266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/>
              <a:t>Wzrost liczby kontroli w roku 2025 o 49,04% !!!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A8E89AD7-1D8E-D1E9-058E-37C5D4255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163214"/>
              </p:ext>
            </p:extLst>
          </p:nvPr>
        </p:nvGraphicFramePr>
        <p:xfrm>
          <a:off x="2764970" y="855617"/>
          <a:ext cx="6372497" cy="416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496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E0AE3-C5CF-2A7E-1046-EF42F0008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D273C21-88F1-0627-8F9E-490B6912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5460" y="6231803"/>
            <a:ext cx="4114800" cy="365125"/>
          </a:xfrm>
        </p:spPr>
        <p:txBody>
          <a:bodyPr/>
          <a:lstStyle/>
          <a:p>
            <a:r>
              <a:rPr lang="pl-PL" sz="1600" dirty="0"/>
              <a:t>https://www.pinb-brzeg.4bip.pl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9C0A63-4B6E-244E-8276-57555D00D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85" y="6065878"/>
            <a:ext cx="1038629" cy="680481"/>
          </a:xfrm>
          <a:prstGeom prst="rect">
            <a:avLst/>
          </a:prstGeom>
        </p:spPr>
      </p:pic>
      <p:sp>
        <p:nvSpPr>
          <p:cNvPr id="10" name="Symbol zastępczy stopki 1">
            <a:extLst>
              <a:ext uri="{FF2B5EF4-FFF2-40B4-BE49-F238E27FC236}">
                <a16:creationId xmlns:a16="http://schemas.microsoft.com/office/drawing/2014/main" id="{78A2B4E8-3E45-86EA-6E07-3A7648CC9699}"/>
              </a:ext>
            </a:extLst>
          </p:cNvPr>
          <p:cNvSpPr txBox="1">
            <a:spLocks/>
          </p:cNvSpPr>
          <p:nvPr/>
        </p:nvSpPr>
        <p:spPr>
          <a:xfrm>
            <a:off x="818187" y="62318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/>
              <a:t>sekretariat@brzeg.pinb.gov.pl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35A256-7456-FA3B-4173-C91146B7C987}"/>
              </a:ext>
            </a:extLst>
          </p:cNvPr>
          <p:cNvSpPr>
            <a:spLocks noGrp="1"/>
          </p:cNvSpPr>
          <p:nvPr/>
        </p:nvSpPr>
        <p:spPr>
          <a:xfrm>
            <a:off x="1981199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Postępowania administracyjne</a:t>
            </a:r>
            <a:endParaRPr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627A15-AE13-7AE0-F139-C83A1DCC1CB0}"/>
              </a:ext>
            </a:extLst>
          </p:cNvPr>
          <p:cNvSpPr>
            <a:spLocks noGrp="1"/>
          </p:cNvSpPr>
          <p:nvPr/>
        </p:nvSpPr>
        <p:spPr>
          <a:xfrm>
            <a:off x="1575627" y="5263118"/>
            <a:ext cx="9272266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/>
              <a:t>Wzrost liczby postępowań w roku 2025 o 13,85% !!!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22FD3B81-77AA-1F18-A625-5A4EFC74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869713"/>
              </p:ext>
            </p:extLst>
          </p:nvPr>
        </p:nvGraphicFramePr>
        <p:xfrm>
          <a:off x="2489748" y="1012821"/>
          <a:ext cx="7020012" cy="416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7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15FC4-D136-821F-A809-0F61B5FEB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578262E5-58D0-609B-A4F6-297C8031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5460" y="6231803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https://www.pinb-brzeg.4bip.pl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185410E-DA07-B022-E031-60CBAC9EA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85" y="6065878"/>
            <a:ext cx="1038629" cy="680481"/>
          </a:xfrm>
          <a:prstGeom prst="rect">
            <a:avLst/>
          </a:prstGeom>
        </p:spPr>
      </p:pic>
      <p:sp>
        <p:nvSpPr>
          <p:cNvPr id="10" name="Symbol zastępczy stopki 1">
            <a:extLst>
              <a:ext uri="{FF2B5EF4-FFF2-40B4-BE49-F238E27FC236}">
                <a16:creationId xmlns:a16="http://schemas.microsoft.com/office/drawing/2014/main" id="{DA702948-EBE5-D799-8779-5FB5D0D36188}"/>
              </a:ext>
            </a:extLst>
          </p:cNvPr>
          <p:cNvSpPr txBox="1">
            <a:spLocks/>
          </p:cNvSpPr>
          <p:nvPr/>
        </p:nvSpPr>
        <p:spPr>
          <a:xfrm>
            <a:off x="818187" y="62318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sekretariat@brzeg.pinb.gov.pl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B444CE-2F1F-1281-6DF6-CD0663319367}"/>
              </a:ext>
            </a:extLst>
          </p:cNvPr>
          <p:cNvSpPr>
            <a:spLocks noGrp="1"/>
          </p:cNvSpPr>
          <p:nvPr/>
        </p:nvSpPr>
        <p:spPr>
          <a:xfrm>
            <a:off x="1981199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 Light" panose="020F0302020204030204"/>
              </a:rPr>
              <a:t>Rozpoczęcia i zakończenia budów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D7688A0E-6CC8-AD8A-0CF4-F6037FD997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727032"/>
              </p:ext>
            </p:extLst>
          </p:nvPr>
        </p:nvGraphicFramePr>
        <p:xfrm>
          <a:off x="2896687" y="1247503"/>
          <a:ext cx="6626136" cy="4265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22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645DE-D982-DE8F-73CB-24C8A1D35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69ACE9A-0E3A-D4A8-41E3-3A4554D3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5460" y="6231803"/>
            <a:ext cx="4114800" cy="365125"/>
          </a:xfrm>
        </p:spPr>
        <p:txBody>
          <a:bodyPr/>
          <a:lstStyle/>
          <a:p>
            <a:r>
              <a:rPr lang="pl-PL" sz="1600" dirty="0"/>
              <a:t>https://www.pinb-brzeg.4bip.pl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8B22A02-CEE8-0A13-E30F-1F0406DEA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85" y="6065878"/>
            <a:ext cx="1038629" cy="680481"/>
          </a:xfrm>
          <a:prstGeom prst="rect">
            <a:avLst/>
          </a:prstGeom>
        </p:spPr>
      </p:pic>
      <p:sp>
        <p:nvSpPr>
          <p:cNvPr id="10" name="Symbol zastępczy stopki 1">
            <a:extLst>
              <a:ext uri="{FF2B5EF4-FFF2-40B4-BE49-F238E27FC236}">
                <a16:creationId xmlns:a16="http://schemas.microsoft.com/office/drawing/2014/main" id="{178BB95C-D576-25E9-8BB1-F29852800264}"/>
              </a:ext>
            </a:extLst>
          </p:cNvPr>
          <p:cNvSpPr txBox="1">
            <a:spLocks/>
          </p:cNvSpPr>
          <p:nvPr/>
        </p:nvSpPr>
        <p:spPr>
          <a:xfrm>
            <a:off x="818187" y="62318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/>
              <a:t>sekretariat@brzeg.pinb.gov.pl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9C26C6-A0C1-59BD-7E56-F07FA81693D3}"/>
              </a:ext>
            </a:extLst>
          </p:cNvPr>
          <p:cNvSpPr>
            <a:spLocks noGrp="1"/>
          </p:cNvSpPr>
          <p:nvPr/>
        </p:nvSpPr>
        <p:spPr>
          <a:xfrm>
            <a:off x="1981199" y="1377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Wnioski-skargi załatwiane bezpośrednio</a:t>
            </a:r>
            <a:endParaRPr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939603-882B-5052-7748-2C3A044FDA06}"/>
              </a:ext>
            </a:extLst>
          </p:cNvPr>
          <p:cNvSpPr>
            <a:spLocks noGrp="1"/>
          </p:cNvSpPr>
          <p:nvPr/>
        </p:nvSpPr>
        <p:spPr>
          <a:xfrm>
            <a:off x="1516843" y="5088803"/>
            <a:ext cx="9664961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/>
              <a:t>Wzrost liczby wniosków-skarg w roku 2025 o 114% !!!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F096E3A4-3091-314C-889B-A75C5FA06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921862"/>
              </p:ext>
            </p:extLst>
          </p:nvPr>
        </p:nvGraphicFramePr>
        <p:xfrm>
          <a:off x="1889669" y="1280767"/>
          <a:ext cx="8591088" cy="3860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85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3108F-FEAD-F0ED-3353-1D5D879E1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57D22A0A-FD70-85B0-66D0-07BD3918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5460" y="6231803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https://www.pinb-brzeg.4bip.pl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76D67F7-7ECC-63B4-D471-7FB3688C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85" y="6065878"/>
            <a:ext cx="1038629" cy="680481"/>
          </a:xfrm>
          <a:prstGeom prst="rect">
            <a:avLst/>
          </a:prstGeom>
        </p:spPr>
      </p:pic>
      <p:sp>
        <p:nvSpPr>
          <p:cNvPr id="10" name="Symbol zastępczy stopki 1">
            <a:extLst>
              <a:ext uri="{FF2B5EF4-FFF2-40B4-BE49-F238E27FC236}">
                <a16:creationId xmlns:a16="http://schemas.microsoft.com/office/drawing/2014/main" id="{E48F803D-6D16-D25A-377E-9DDFEB96FBF2}"/>
              </a:ext>
            </a:extLst>
          </p:cNvPr>
          <p:cNvSpPr txBox="1">
            <a:spLocks/>
          </p:cNvSpPr>
          <p:nvPr/>
        </p:nvSpPr>
        <p:spPr>
          <a:xfrm>
            <a:off x="818187" y="62318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sekretariat@brzeg.pinb.gov.pl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25DA9F-20E9-47B6-D0C6-765883403700}"/>
              </a:ext>
            </a:extLst>
          </p:cNvPr>
          <p:cNvSpPr>
            <a:spLocks noGrp="1"/>
          </p:cNvSpPr>
          <p:nvPr/>
        </p:nvSpPr>
        <p:spPr>
          <a:xfrm>
            <a:off x="1981199" y="1514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Działalność karna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EDB1FB19-97C9-63F4-99D2-92D7B37D3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108345"/>
              </p:ext>
            </p:extLst>
          </p:nvPr>
        </p:nvGraphicFramePr>
        <p:xfrm>
          <a:off x="2725237" y="1294437"/>
          <a:ext cx="6869431" cy="466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95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585</Words>
  <Application>Microsoft Office PowerPoint</Application>
  <PresentationFormat>Panoramiczny</PresentationFormat>
  <Paragraphs>101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Sprawozdanie z zakresu działań PINB  w Brzegu za rok 2025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Przemysław Andrzejczyk</dc:creator>
  <cp:lastModifiedBy>Janusz Koronkiewicz</cp:lastModifiedBy>
  <cp:revision>20</cp:revision>
  <dcterms:created xsi:type="dcterms:W3CDTF">2026-05-05T07:44:43Z</dcterms:created>
  <dcterms:modified xsi:type="dcterms:W3CDTF">2026-05-07T11:17:56Z</dcterms:modified>
</cp:coreProperties>
</file>